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55" r:id="rId3"/>
    <p:sldId id="357" r:id="rId4"/>
    <p:sldId id="336" r:id="rId5"/>
    <p:sldId id="354" r:id="rId6"/>
    <p:sldId id="361" r:id="rId7"/>
    <p:sldId id="339" r:id="rId8"/>
    <p:sldId id="338" r:id="rId9"/>
    <p:sldId id="341" r:id="rId10"/>
    <p:sldId id="342" r:id="rId11"/>
    <p:sldId id="362" r:id="rId12"/>
    <p:sldId id="344" r:id="rId13"/>
    <p:sldId id="343" r:id="rId14"/>
    <p:sldId id="359" r:id="rId15"/>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
          <p15:clr>
            <a:srgbClr val="A4A3A4"/>
          </p15:clr>
        </p15:guide>
        <p15:guide id="2" orient="horz" pos="929">
          <p15:clr>
            <a:srgbClr val="A4A3A4"/>
          </p15:clr>
        </p15:guide>
        <p15:guide id="3" orient="horz" pos="2641">
          <p15:clr>
            <a:srgbClr val="A4A3A4"/>
          </p15:clr>
        </p15:guide>
        <p15:guide id="4" orient="horz" pos="1189">
          <p15:clr>
            <a:srgbClr val="A4A3A4"/>
          </p15:clr>
        </p15:guide>
        <p15:guide id="5" pos="226">
          <p15:clr>
            <a:srgbClr val="A4A3A4"/>
          </p15:clr>
        </p15:guide>
        <p15:guide id="6" pos="5080">
          <p15:clr>
            <a:srgbClr val="A4A3A4"/>
          </p15:clr>
        </p15:guide>
        <p15:guide id="7" pos="2585">
          <p15:clr>
            <a:srgbClr val="A4A3A4"/>
          </p15:clr>
        </p15:guide>
        <p15:guide id="8" pos="2721">
          <p15:clr>
            <a:srgbClr val="A4A3A4"/>
          </p15:clr>
        </p15:guide>
        <p15:guide id="9" pos="1769">
          <p15:clr>
            <a:srgbClr val="A4A3A4"/>
          </p15:clr>
        </p15:guide>
        <p15:guide id="10" pos="1882">
          <p15:clr>
            <a:srgbClr val="A4A3A4"/>
          </p15:clr>
        </p15:guide>
        <p15:guide id="11" pos="3538">
          <p15:clr>
            <a:srgbClr val="A4A3A4"/>
          </p15:clr>
        </p15:guide>
        <p15:guide id="12" pos="34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2E8"/>
    <a:srgbClr val="C0CDD4"/>
    <a:srgbClr val="8B979E"/>
    <a:srgbClr val="007D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1697" autoAdjust="0"/>
  </p:normalViewPr>
  <p:slideViewPr>
    <p:cSldViewPr snapToObjects="1" showGuides="1">
      <p:cViewPr varScale="1">
        <p:scale>
          <a:sx n="150" d="100"/>
          <a:sy n="150" d="100"/>
        </p:scale>
        <p:origin x="474" y="126"/>
      </p:cViewPr>
      <p:guideLst>
        <p:guide orient="horz" pos="204"/>
        <p:guide orient="horz" pos="929"/>
        <p:guide orient="horz" pos="2641"/>
        <p:guide orient="horz" pos="1189"/>
        <p:guide pos="226"/>
        <p:guide pos="5080"/>
        <p:guide pos="2585"/>
        <p:guide pos="2721"/>
        <p:guide pos="1769"/>
        <p:guide pos="1882"/>
        <p:guide pos="3538"/>
        <p:guide pos="34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3" y="2"/>
            <a:ext cx="2946189" cy="497286"/>
          </a:xfrm>
          <a:prstGeom prst="rect">
            <a:avLst/>
          </a:prstGeom>
        </p:spPr>
        <p:txBody>
          <a:bodyPr vert="horz" lIns="91495" tIns="45747" rIns="91495" bIns="45747" rtlCol="0"/>
          <a:lstStyle>
            <a:lvl1pPr algn="l">
              <a:defRPr sz="1200"/>
            </a:lvl1pPr>
          </a:lstStyle>
          <a:p>
            <a:endParaRPr lang="sl-SI"/>
          </a:p>
        </p:txBody>
      </p:sp>
      <p:sp>
        <p:nvSpPr>
          <p:cNvPr id="3" name="Označba mesta datuma 2"/>
          <p:cNvSpPr>
            <a:spLocks noGrp="1"/>
          </p:cNvSpPr>
          <p:nvPr>
            <p:ph type="dt" sz="quarter" idx="1"/>
          </p:nvPr>
        </p:nvSpPr>
        <p:spPr>
          <a:xfrm>
            <a:off x="3849901" y="2"/>
            <a:ext cx="2946189" cy="497286"/>
          </a:xfrm>
          <a:prstGeom prst="rect">
            <a:avLst/>
          </a:prstGeom>
        </p:spPr>
        <p:txBody>
          <a:bodyPr vert="horz" lIns="91495" tIns="45747" rIns="91495" bIns="45747" rtlCol="0"/>
          <a:lstStyle>
            <a:lvl1pPr algn="r">
              <a:defRPr sz="1200"/>
            </a:lvl1pPr>
          </a:lstStyle>
          <a:p>
            <a:fld id="{39924836-252D-43F8-B4E9-180FC8597623}" type="datetimeFigureOut">
              <a:rPr lang="sl-SI" smtClean="0"/>
              <a:t>27. 11. 2020</a:t>
            </a:fld>
            <a:endParaRPr lang="sl-SI"/>
          </a:p>
        </p:txBody>
      </p:sp>
      <p:sp>
        <p:nvSpPr>
          <p:cNvPr id="4" name="Označba mesta noge 3"/>
          <p:cNvSpPr>
            <a:spLocks noGrp="1"/>
          </p:cNvSpPr>
          <p:nvPr>
            <p:ph type="ftr" sz="quarter" idx="2"/>
          </p:nvPr>
        </p:nvSpPr>
        <p:spPr>
          <a:xfrm>
            <a:off x="3" y="9429355"/>
            <a:ext cx="2946189" cy="497284"/>
          </a:xfrm>
          <a:prstGeom prst="rect">
            <a:avLst/>
          </a:prstGeom>
        </p:spPr>
        <p:txBody>
          <a:bodyPr vert="horz" lIns="91495" tIns="45747" rIns="91495" bIns="45747"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49901" y="9429355"/>
            <a:ext cx="2946189" cy="497284"/>
          </a:xfrm>
          <a:prstGeom prst="rect">
            <a:avLst/>
          </a:prstGeom>
        </p:spPr>
        <p:txBody>
          <a:bodyPr vert="horz" lIns="91495" tIns="45747" rIns="91495" bIns="45747" rtlCol="0" anchor="b"/>
          <a:lstStyle>
            <a:lvl1pPr algn="r">
              <a:defRPr sz="1200"/>
            </a:lvl1pPr>
          </a:lstStyle>
          <a:p>
            <a:fld id="{51F1500B-1C18-4467-BEFB-D2EE55E0AE9C}" type="slidenum">
              <a:rPr lang="sl-SI" smtClean="0"/>
              <a:t>‹#›</a:t>
            </a:fld>
            <a:endParaRPr lang="sl-SI"/>
          </a:p>
        </p:txBody>
      </p:sp>
    </p:spTree>
    <p:extLst>
      <p:ext uri="{BB962C8B-B14F-4D97-AF65-F5344CB8AC3E}">
        <p14:creationId xmlns:p14="http://schemas.microsoft.com/office/powerpoint/2010/main" val="1905055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332"/>
          </a:xfrm>
          <a:prstGeom prst="rect">
            <a:avLst/>
          </a:prstGeom>
        </p:spPr>
        <p:txBody>
          <a:bodyPr vert="horz" lIns="91495" tIns="45747" rIns="91495" bIns="45747" rtlCol="0"/>
          <a:lstStyle>
            <a:lvl1pPr algn="l">
              <a:defRPr sz="1200"/>
            </a:lvl1pPr>
          </a:lstStyle>
          <a:p>
            <a:endParaRPr lang="en-US"/>
          </a:p>
        </p:txBody>
      </p:sp>
      <p:sp>
        <p:nvSpPr>
          <p:cNvPr id="3" name="Datumsplatzhalter 2"/>
          <p:cNvSpPr>
            <a:spLocks noGrp="1"/>
          </p:cNvSpPr>
          <p:nvPr>
            <p:ph type="dt" idx="1"/>
          </p:nvPr>
        </p:nvSpPr>
        <p:spPr>
          <a:xfrm>
            <a:off x="3850446" y="0"/>
            <a:ext cx="2945659" cy="496332"/>
          </a:xfrm>
          <a:prstGeom prst="rect">
            <a:avLst/>
          </a:prstGeom>
        </p:spPr>
        <p:txBody>
          <a:bodyPr vert="horz" lIns="91495" tIns="45747" rIns="91495" bIns="45747" rtlCol="0"/>
          <a:lstStyle>
            <a:lvl1pPr algn="r">
              <a:defRPr sz="1200"/>
            </a:lvl1pPr>
          </a:lstStyle>
          <a:p>
            <a:fld id="{E3EDE5A5-6D74-4CC1-A6D0-FEBBB8F5C4AC}" type="datetimeFigureOut">
              <a:rPr lang="en-US" smtClean="0"/>
              <a:pPr/>
              <a:t>11/27/2020</a:t>
            </a:fld>
            <a:endParaRPr lang="en-US"/>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95" tIns="45747" rIns="91495" bIns="45747" rtlCol="0" anchor="ctr"/>
          <a:lstStyle/>
          <a:p>
            <a:endParaRPr lang="en-US"/>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95" tIns="45747" rIns="91495" bIns="4574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2" y="9428584"/>
            <a:ext cx="2945659" cy="496332"/>
          </a:xfrm>
          <a:prstGeom prst="rect">
            <a:avLst/>
          </a:prstGeom>
        </p:spPr>
        <p:txBody>
          <a:bodyPr vert="horz" lIns="91495" tIns="45747" rIns="91495" bIns="45747" rtlCol="0" anchor="b"/>
          <a:lstStyle>
            <a:lvl1pPr algn="l">
              <a:defRPr sz="1200"/>
            </a:lvl1pPr>
          </a:lstStyle>
          <a:p>
            <a:endParaRPr lang="en-US"/>
          </a:p>
        </p:txBody>
      </p:sp>
      <p:sp>
        <p:nvSpPr>
          <p:cNvPr id="7" name="Foliennummernplatzhalter 6"/>
          <p:cNvSpPr>
            <a:spLocks noGrp="1"/>
          </p:cNvSpPr>
          <p:nvPr>
            <p:ph type="sldNum" sz="quarter" idx="5"/>
          </p:nvPr>
        </p:nvSpPr>
        <p:spPr>
          <a:xfrm>
            <a:off x="3850446" y="9428584"/>
            <a:ext cx="2945659" cy="496332"/>
          </a:xfrm>
          <a:prstGeom prst="rect">
            <a:avLst/>
          </a:prstGeom>
        </p:spPr>
        <p:txBody>
          <a:bodyPr vert="horz" lIns="91495" tIns="45747" rIns="91495" bIns="45747" rtlCol="0" anchor="b"/>
          <a:lstStyle>
            <a:lvl1pPr algn="r">
              <a:defRPr sz="1200"/>
            </a:lvl1pPr>
          </a:lstStyle>
          <a:p>
            <a:fld id="{4879BC84-68B0-4F04-9D0B-A8AE4B85B103}" type="slidenum">
              <a:rPr lang="en-US" smtClean="0"/>
              <a:pPr/>
              <a:t>‹#›</a:t>
            </a:fld>
            <a:endParaRPr lang="en-US"/>
          </a:p>
        </p:txBody>
      </p:sp>
    </p:spTree>
    <p:extLst>
      <p:ext uri="{BB962C8B-B14F-4D97-AF65-F5344CB8AC3E}">
        <p14:creationId xmlns:p14="http://schemas.microsoft.com/office/powerpoint/2010/main" val="14266835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4879BC84-68B0-4F04-9D0B-A8AE4B85B103}" type="slidenum">
              <a:rPr lang="en-US" smtClean="0"/>
              <a:pPr/>
              <a:t>1</a:t>
            </a:fld>
            <a:endParaRPr lang="en-US"/>
          </a:p>
        </p:txBody>
      </p:sp>
    </p:spTree>
    <p:extLst>
      <p:ext uri="{BB962C8B-B14F-4D97-AF65-F5344CB8AC3E}">
        <p14:creationId xmlns:p14="http://schemas.microsoft.com/office/powerpoint/2010/main" val="1295876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879BC84-68B0-4F04-9D0B-A8AE4B85B103}" type="slidenum">
              <a:rPr lang="en-US" smtClean="0"/>
              <a:pPr/>
              <a:t>13</a:t>
            </a:fld>
            <a:endParaRPr lang="en-US"/>
          </a:p>
        </p:txBody>
      </p:sp>
    </p:spTree>
    <p:extLst>
      <p:ext uri="{BB962C8B-B14F-4D97-AF65-F5344CB8AC3E}">
        <p14:creationId xmlns:p14="http://schemas.microsoft.com/office/powerpoint/2010/main" val="94295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879BC84-68B0-4F04-9D0B-A8AE4B85B103}" type="slidenum">
              <a:rPr lang="en-US" smtClean="0"/>
              <a:pPr/>
              <a:t>2</a:t>
            </a:fld>
            <a:endParaRPr lang="en-US"/>
          </a:p>
        </p:txBody>
      </p:sp>
    </p:spTree>
    <p:extLst>
      <p:ext uri="{BB962C8B-B14F-4D97-AF65-F5344CB8AC3E}">
        <p14:creationId xmlns:p14="http://schemas.microsoft.com/office/powerpoint/2010/main" val="4140917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879BC84-68B0-4F04-9D0B-A8AE4B85B103}" type="slidenum">
              <a:rPr lang="en-US" smtClean="0"/>
              <a:pPr/>
              <a:t>4</a:t>
            </a:fld>
            <a:endParaRPr lang="en-US"/>
          </a:p>
        </p:txBody>
      </p:sp>
    </p:spTree>
    <p:extLst>
      <p:ext uri="{BB962C8B-B14F-4D97-AF65-F5344CB8AC3E}">
        <p14:creationId xmlns:p14="http://schemas.microsoft.com/office/powerpoint/2010/main" val="186871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879BC84-68B0-4F04-9D0B-A8AE4B85B103}" type="slidenum">
              <a:rPr lang="en-US" smtClean="0"/>
              <a:pPr/>
              <a:t>5</a:t>
            </a:fld>
            <a:endParaRPr lang="en-US"/>
          </a:p>
        </p:txBody>
      </p:sp>
    </p:spTree>
    <p:extLst>
      <p:ext uri="{BB962C8B-B14F-4D97-AF65-F5344CB8AC3E}">
        <p14:creationId xmlns:p14="http://schemas.microsoft.com/office/powerpoint/2010/main" val="413493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879BC84-68B0-4F04-9D0B-A8AE4B85B103}" type="slidenum">
              <a:rPr lang="en-US" smtClean="0"/>
              <a:pPr/>
              <a:t>7</a:t>
            </a:fld>
            <a:endParaRPr lang="en-US"/>
          </a:p>
        </p:txBody>
      </p:sp>
    </p:spTree>
    <p:extLst>
      <p:ext uri="{BB962C8B-B14F-4D97-AF65-F5344CB8AC3E}">
        <p14:creationId xmlns:p14="http://schemas.microsoft.com/office/powerpoint/2010/main" val="375355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879BC84-68B0-4F04-9D0B-A8AE4B85B103}" type="slidenum">
              <a:rPr lang="en-US" smtClean="0"/>
              <a:pPr/>
              <a:t>8</a:t>
            </a:fld>
            <a:endParaRPr lang="en-US"/>
          </a:p>
        </p:txBody>
      </p:sp>
    </p:spTree>
    <p:extLst>
      <p:ext uri="{BB962C8B-B14F-4D97-AF65-F5344CB8AC3E}">
        <p14:creationId xmlns:p14="http://schemas.microsoft.com/office/powerpoint/2010/main" val="294434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879BC84-68B0-4F04-9D0B-A8AE4B85B103}" type="slidenum">
              <a:rPr lang="en-US" smtClean="0"/>
              <a:pPr/>
              <a:t>9</a:t>
            </a:fld>
            <a:endParaRPr lang="en-US"/>
          </a:p>
        </p:txBody>
      </p:sp>
    </p:spTree>
    <p:extLst>
      <p:ext uri="{BB962C8B-B14F-4D97-AF65-F5344CB8AC3E}">
        <p14:creationId xmlns:p14="http://schemas.microsoft.com/office/powerpoint/2010/main" val="234898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879BC84-68B0-4F04-9D0B-A8AE4B85B103}" type="slidenum">
              <a:rPr lang="en-US" smtClean="0"/>
              <a:pPr/>
              <a:t>10</a:t>
            </a:fld>
            <a:endParaRPr lang="en-US"/>
          </a:p>
        </p:txBody>
      </p:sp>
    </p:spTree>
    <p:extLst>
      <p:ext uri="{BB962C8B-B14F-4D97-AF65-F5344CB8AC3E}">
        <p14:creationId xmlns:p14="http://schemas.microsoft.com/office/powerpoint/2010/main" val="203375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4879BC84-68B0-4F04-9D0B-A8AE4B85B103}" type="slidenum">
              <a:rPr lang="en-US" smtClean="0"/>
              <a:pPr/>
              <a:t>12</a:t>
            </a:fld>
            <a:endParaRPr lang="en-US"/>
          </a:p>
        </p:txBody>
      </p:sp>
    </p:spTree>
    <p:extLst>
      <p:ext uri="{BB962C8B-B14F-4D97-AF65-F5344CB8AC3E}">
        <p14:creationId xmlns:p14="http://schemas.microsoft.com/office/powerpoint/2010/main" val="2010687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2-zeili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 y="1728000"/>
            <a:ext cx="6660000" cy="388800"/>
          </a:xfrm>
          <a:solidFill>
            <a:schemeClr val="accent3"/>
          </a:solidFill>
        </p:spPr>
        <p:txBody>
          <a:bodyPr lIns="144000" tIns="0" rIns="144000" bIns="0" anchor="ctr" anchorCtr="0">
            <a:noAutofit/>
          </a:bodyPr>
          <a:lstStyle>
            <a:lvl1pPr algn="l">
              <a:lnSpc>
                <a:spcPct val="100000"/>
              </a:lnSpc>
              <a:defRPr sz="2500" b="1" baseline="0">
                <a:solidFill>
                  <a:schemeClr val="tx1"/>
                </a:solidFill>
              </a:defRPr>
            </a:lvl1pPr>
          </a:lstStyle>
          <a:p>
            <a:r>
              <a:rPr lang="de-DE" dirty="0"/>
              <a:t>Titel hinzufügen, Balken anpassen</a:t>
            </a:r>
            <a:endParaRPr lang="en-US" dirty="0"/>
          </a:p>
        </p:txBody>
      </p:sp>
      <p:sp>
        <p:nvSpPr>
          <p:cNvPr id="10" name="Textplatzhalter 9"/>
          <p:cNvSpPr>
            <a:spLocks noGrp="1"/>
          </p:cNvSpPr>
          <p:nvPr>
            <p:ph type="body" sz="quarter" idx="13" hasCustomPrompt="1"/>
          </p:nvPr>
        </p:nvSpPr>
        <p:spPr>
          <a:xfrm>
            <a:off x="360000" y="2188800"/>
            <a:ext cx="6120000" cy="747000"/>
          </a:xfrm>
          <a:gradFill>
            <a:gsLst>
              <a:gs pos="25000">
                <a:schemeClr val="accent1"/>
              </a:gs>
              <a:gs pos="50000">
                <a:srgbClr val="007DC6"/>
              </a:gs>
            </a:gsLst>
            <a:lin ang="0" scaled="0"/>
          </a:gradFill>
        </p:spPr>
        <p:txBody>
          <a:bodyPr lIns="144000" tIns="0" rIns="144000" bIns="0" anchor="ctr" anchorCtr="0">
            <a:noAutofit/>
          </a:bodyPr>
          <a:lstStyle>
            <a:lvl1pPr marL="0" indent="0">
              <a:lnSpc>
                <a:spcPct val="100000"/>
              </a:lnSpc>
              <a:buNone/>
              <a:defRPr sz="4800" b="1" cap="all" baseline="0">
                <a:solidFill>
                  <a:schemeClr val="bg1"/>
                </a:solidFill>
              </a:defRPr>
            </a:lvl1pPr>
          </a:lstStyle>
          <a:p>
            <a:pPr lvl="0"/>
            <a:r>
              <a:rPr lang="de-DE" dirty="0"/>
              <a:t>Text hinzufügen</a:t>
            </a:r>
          </a:p>
        </p:txBody>
      </p:sp>
      <p:sp>
        <p:nvSpPr>
          <p:cNvPr id="11" name="Textplatzhalter 9"/>
          <p:cNvSpPr>
            <a:spLocks noGrp="1"/>
          </p:cNvSpPr>
          <p:nvPr>
            <p:ph type="body" sz="quarter" idx="14" hasCustomPrompt="1"/>
          </p:nvPr>
        </p:nvSpPr>
        <p:spPr>
          <a:xfrm>
            <a:off x="360000" y="3012712"/>
            <a:ext cx="6408000" cy="747000"/>
          </a:xfrm>
          <a:gradFill>
            <a:gsLst>
              <a:gs pos="25000">
                <a:schemeClr val="accent1"/>
              </a:gs>
              <a:gs pos="50000">
                <a:srgbClr val="007DC6"/>
              </a:gs>
            </a:gsLst>
            <a:lin ang="0" scaled="0"/>
          </a:gradFill>
        </p:spPr>
        <p:txBody>
          <a:bodyPr lIns="144000" tIns="0" rIns="144000" bIns="0" anchor="ctr" anchorCtr="0">
            <a:noAutofit/>
          </a:bodyPr>
          <a:lstStyle>
            <a:lvl1pPr marL="0" indent="0">
              <a:lnSpc>
                <a:spcPct val="100000"/>
              </a:lnSpc>
              <a:buNone/>
              <a:defRPr sz="4800" b="1" cap="all" baseline="0">
                <a:solidFill>
                  <a:schemeClr val="bg1"/>
                </a:solidFill>
              </a:defRPr>
            </a:lvl1pPr>
          </a:lstStyle>
          <a:p>
            <a:pPr lvl="0"/>
            <a:r>
              <a:rPr lang="de-DE" dirty="0"/>
              <a:t>Balken Anpassen</a:t>
            </a:r>
          </a:p>
        </p:txBody>
      </p:sp>
      <p:sp>
        <p:nvSpPr>
          <p:cNvPr id="13" name="Untertitel 2"/>
          <p:cNvSpPr>
            <a:spLocks noGrp="1"/>
          </p:cNvSpPr>
          <p:nvPr>
            <p:ph type="subTitle" idx="1"/>
          </p:nvPr>
        </p:nvSpPr>
        <p:spPr>
          <a:xfrm>
            <a:off x="360000" y="3759713"/>
            <a:ext cx="7344000" cy="483675"/>
          </a:xfrm>
        </p:spPr>
        <p:txBody>
          <a:bodyPr lIns="144000" tIns="0" rIns="0" bIns="0" anchor="b" anchorCtr="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pic>
        <p:nvPicPr>
          <p:cNvPr id="3" name="Picture 2" descr="lidlslovenija_4C_temn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4408" y="159470"/>
            <a:ext cx="746247" cy="900112"/>
          </a:xfrm>
          <a:prstGeom prst="rect">
            <a:avLst/>
          </a:prstGeom>
        </p:spPr>
      </p:pic>
    </p:spTree>
    <p:extLst>
      <p:ext uri="{BB962C8B-B14F-4D97-AF65-F5344CB8AC3E}">
        <p14:creationId xmlns:p14="http://schemas.microsoft.com/office/powerpoint/2010/main" val="2153782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3-spaltig | Titel 1-zeilig">
    <p:spTree>
      <p:nvGrpSpPr>
        <p:cNvPr id="1" name=""/>
        <p:cNvGrpSpPr/>
        <p:nvPr/>
      </p:nvGrpSpPr>
      <p:grpSpPr>
        <a:xfrm>
          <a:off x="0" y="0"/>
          <a:ext cx="0" cy="0"/>
          <a:chOff x="0" y="0"/>
          <a:chExt cx="0" cy="0"/>
        </a:xfrm>
      </p:grpSpPr>
      <p:sp>
        <p:nvSpPr>
          <p:cNvPr id="3" name="Inhaltsplatzhalter 2"/>
          <p:cNvSpPr>
            <a:spLocks noGrp="1"/>
          </p:cNvSpPr>
          <p:nvPr>
            <p:ph idx="1"/>
          </p:nvPr>
        </p:nvSpPr>
        <p:spPr>
          <a:xfrm>
            <a:off x="360363" y="1474787"/>
            <a:ext cx="2447926" cy="2700000"/>
          </a:xfrm>
        </p:spPr>
        <p:txBody>
          <a:bodyPr/>
          <a:lstStyle>
            <a:lvl1pPr>
              <a:lnSpc>
                <a:spcPct val="110000"/>
              </a:lnSpc>
              <a:defRPr sz="1200"/>
            </a:lvl1pPr>
            <a:lvl2pPr marL="180975" indent="-180975">
              <a:lnSpc>
                <a:spcPct val="110000"/>
              </a:lnSpc>
              <a:defRPr sz="1200"/>
            </a:lvl2pPr>
            <a:lvl3pPr marL="357188" indent="-176213">
              <a:lnSpc>
                <a:spcPct val="110000"/>
              </a:lnSpc>
              <a:defRPr sz="1200"/>
            </a:lvl3pPr>
            <a:lvl4pPr marL="538163" indent="-180975">
              <a:lnSpc>
                <a:spcPct val="110000"/>
              </a:lnSpc>
              <a:defRPr sz="1200"/>
            </a:lvl4pPr>
            <a:lvl5pPr marL="714375" indent="-176213">
              <a:lnSpc>
                <a:spcPct val="110000"/>
              </a:lnSpc>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ußzeilenplatzhalter 4"/>
          <p:cNvSpPr>
            <a:spLocks noGrp="1"/>
          </p:cNvSpPr>
          <p:nvPr>
            <p:ph type="ftr" sz="quarter" idx="11"/>
          </p:nvPr>
        </p:nvSpPr>
        <p:spPr/>
        <p:txBody>
          <a:bodyPr/>
          <a:lstStyle/>
          <a:p>
            <a:r>
              <a:rPr lang="en-US"/>
              <a:t>Ort, TT.MM.JJ | Fußzeile</a:t>
            </a:r>
          </a:p>
        </p:txBody>
      </p:sp>
      <p:sp>
        <p:nvSpPr>
          <p:cNvPr id="6" name="Foliennummernplatzhalter 5"/>
          <p:cNvSpPr>
            <a:spLocks noGrp="1"/>
          </p:cNvSpPr>
          <p:nvPr>
            <p:ph type="sldNum" sz="quarter" idx="12"/>
          </p:nvPr>
        </p:nvSpPr>
        <p:spPr/>
        <p:txBody>
          <a:bodyPr/>
          <a:lstStyle/>
          <a:p>
            <a:fld id="{22CCC3FC-DC26-47E0-8237-9E99B89FF03A}" type="slidenum">
              <a:rPr lang="en-US" smtClean="0"/>
              <a:pPr/>
              <a:t>‹#›</a:t>
            </a:fld>
            <a:endParaRPr lang="en-US"/>
          </a:p>
        </p:txBody>
      </p:sp>
      <p:sp>
        <p:nvSpPr>
          <p:cNvPr id="11" name="Inhaltsplatzhalter 2"/>
          <p:cNvSpPr>
            <a:spLocks noGrp="1"/>
          </p:cNvSpPr>
          <p:nvPr>
            <p:ph idx="15"/>
          </p:nvPr>
        </p:nvSpPr>
        <p:spPr>
          <a:xfrm>
            <a:off x="5616575" y="1474787"/>
            <a:ext cx="2447925" cy="2700000"/>
          </a:xfrm>
        </p:spPr>
        <p:txBody>
          <a:bodyPr/>
          <a:lstStyle>
            <a:lvl1pPr>
              <a:lnSpc>
                <a:spcPct val="110000"/>
              </a:lnSpc>
              <a:defRPr sz="1200"/>
            </a:lvl1pPr>
            <a:lvl2pPr marL="180975" indent="-180975">
              <a:lnSpc>
                <a:spcPct val="110000"/>
              </a:lnSpc>
              <a:defRPr sz="1200"/>
            </a:lvl2pPr>
            <a:lvl3pPr marL="357188" indent="-176213">
              <a:lnSpc>
                <a:spcPct val="110000"/>
              </a:lnSpc>
              <a:defRPr sz="1200"/>
            </a:lvl3pPr>
            <a:lvl4pPr marL="538163" indent="-180975">
              <a:lnSpc>
                <a:spcPct val="110000"/>
              </a:lnSpc>
              <a:defRPr sz="1200"/>
            </a:lvl4pPr>
            <a:lvl5pPr marL="714375" indent="-176213">
              <a:lnSpc>
                <a:spcPct val="110000"/>
              </a:lnSpc>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2" name="Inhaltsplatzhalter 2"/>
          <p:cNvSpPr>
            <a:spLocks noGrp="1"/>
          </p:cNvSpPr>
          <p:nvPr>
            <p:ph idx="16"/>
          </p:nvPr>
        </p:nvSpPr>
        <p:spPr>
          <a:xfrm>
            <a:off x="2987675" y="1474787"/>
            <a:ext cx="2447925" cy="2700000"/>
          </a:xfrm>
        </p:spPr>
        <p:txBody>
          <a:bodyPr/>
          <a:lstStyle>
            <a:lvl1pPr>
              <a:lnSpc>
                <a:spcPct val="110000"/>
              </a:lnSpc>
              <a:defRPr sz="1200"/>
            </a:lvl1pPr>
            <a:lvl2pPr marL="180975" indent="-180975">
              <a:lnSpc>
                <a:spcPct val="110000"/>
              </a:lnSpc>
              <a:defRPr sz="1200"/>
            </a:lvl2pPr>
            <a:lvl3pPr marL="357188" indent="-176213">
              <a:lnSpc>
                <a:spcPct val="110000"/>
              </a:lnSpc>
              <a:defRPr sz="1200"/>
            </a:lvl3pPr>
            <a:lvl4pPr marL="538163" indent="-180975">
              <a:lnSpc>
                <a:spcPct val="110000"/>
              </a:lnSpc>
              <a:defRPr sz="1200"/>
            </a:lvl4pPr>
            <a:lvl5pPr marL="714375" indent="-176213">
              <a:lnSpc>
                <a:spcPct val="110000"/>
              </a:lnSpc>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Titel 1"/>
          <p:cNvSpPr>
            <a:spLocks noGrp="1"/>
          </p:cNvSpPr>
          <p:nvPr>
            <p:ph type="title" hasCustomPrompt="1"/>
          </p:nvPr>
        </p:nvSpPr>
        <p:spPr>
          <a:xfrm>
            <a:off x="360362" y="323850"/>
            <a:ext cx="7055954" cy="342000"/>
          </a:xfrm>
        </p:spPr>
        <p:txBody>
          <a:bodyPr/>
          <a:lstStyle>
            <a:lvl1pPr>
              <a:defRPr/>
            </a:lvl1pPr>
          </a:lstStyle>
          <a:p>
            <a:r>
              <a:rPr lang="de-DE" dirty="0"/>
              <a:t>Bitte Titel eingeben und Balken anpassen</a:t>
            </a:r>
            <a:endParaRPr lang="en-US" dirty="0"/>
          </a:p>
        </p:txBody>
      </p:sp>
      <p:pic>
        <p:nvPicPr>
          <p:cNvPr id="10" name="Picture 9" descr="lidlslovenija_4C_temn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3204" y="4371950"/>
            <a:ext cx="507451" cy="612080"/>
          </a:xfrm>
          <a:prstGeom prst="rect">
            <a:avLst/>
          </a:prstGeom>
        </p:spPr>
      </p:pic>
    </p:spTree>
    <p:extLst>
      <p:ext uri="{BB962C8B-B14F-4D97-AF65-F5344CB8AC3E}">
        <p14:creationId xmlns:p14="http://schemas.microsoft.com/office/powerpoint/2010/main" val="162208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3-spaltig | Titel 2-zeilig">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a:t>Ort, TT.MM.JJ | Fußzeile</a:t>
            </a:r>
          </a:p>
        </p:txBody>
      </p:sp>
      <p:sp>
        <p:nvSpPr>
          <p:cNvPr id="6" name="Foliennummernplatzhalter 5"/>
          <p:cNvSpPr>
            <a:spLocks noGrp="1"/>
          </p:cNvSpPr>
          <p:nvPr>
            <p:ph type="sldNum" sz="quarter" idx="12"/>
          </p:nvPr>
        </p:nvSpPr>
        <p:spPr/>
        <p:txBody>
          <a:bodyPr/>
          <a:lstStyle/>
          <a:p>
            <a:fld id="{22CCC3FC-DC26-47E0-8237-9E99B89FF03A}" type="slidenum">
              <a:rPr lang="en-US" smtClean="0"/>
              <a:pPr/>
              <a:t>‹#›</a:t>
            </a:fld>
            <a:endParaRPr lang="en-US"/>
          </a:p>
        </p:txBody>
      </p:sp>
      <p:sp>
        <p:nvSpPr>
          <p:cNvPr id="15" name="Titel 1"/>
          <p:cNvSpPr>
            <a:spLocks noGrp="1"/>
          </p:cNvSpPr>
          <p:nvPr>
            <p:ph type="title" hasCustomPrompt="1"/>
          </p:nvPr>
        </p:nvSpPr>
        <p:spPr>
          <a:xfrm>
            <a:off x="360362" y="323850"/>
            <a:ext cx="7055954" cy="342000"/>
          </a:xfrm>
        </p:spPr>
        <p:txBody>
          <a:bodyPr/>
          <a:lstStyle>
            <a:lvl1pPr>
              <a:defRPr/>
            </a:lvl1pPr>
          </a:lstStyle>
          <a:p>
            <a:r>
              <a:rPr lang="de-DE" dirty="0"/>
              <a:t>Bitte Titel eingeben und Balken anpassen</a:t>
            </a:r>
            <a:endParaRPr lang="en-US" dirty="0"/>
          </a:p>
        </p:txBody>
      </p:sp>
      <p:sp>
        <p:nvSpPr>
          <p:cNvPr id="16" name="Inhaltsplatzhalter 2"/>
          <p:cNvSpPr>
            <a:spLocks noGrp="1"/>
          </p:cNvSpPr>
          <p:nvPr>
            <p:ph idx="1"/>
          </p:nvPr>
        </p:nvSpPr>
        <p:spPr>
          <a:xfrm>
            <a:off x="360363" y="1474787"/>
            <a:ext cx="2447926" cy="2700000"/>
          </a:xfrm>
        </p:spPr>
        <p:txBody>
          <a:bodyPr/>
          <a:lstStyle>
            <a:lvl1pPr>
              <a:lnSpc>
                <a:spcPct val="110000"/>
              </a:lnSpc>
              <a:defRPr sz="1200"/>
            </a:lvl1pPr>
            <a:lvl2pPr marL="180975" indent="-180975">
              <a:lnSpc>
                <a:spcPct val="110000"/>
              </a:lnSpc>
              <a:defRPr sz="1200"/>
            </a:lvl2pPr>
            <a:lvl3pPr marL="357188" indent="-176213">
              <a:lnSpc>
                <a:spcPct val="110000"/>
              </a:lnSpc>
              <a:defRPr sz="1200"/>
            </a:lvl3pPr>
            <a:lvl4pPr marL="538163" indent="-180975">
              <a:lnSpc>
                <a:spcPct val="110000"/>
              </a:lnSpc>
              <a:defRPr sz="1200"/>
            </a:lvl4pPr>
            <a:lvl5pPr marL="714375" indent="-176213">
              <a:lnSpc>
                <a:spcPct val="110000"/>
              </a:lnSpc>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7" name="Inhaltsplatzhalter 2"/>
          <p:cNvSpPr>
            <a:spLocks noGrp="1"/>
          </p:cNvSpPr>
          <p:nvPr>
            <p:ph idx="15"/>
          </p:nvPr>
        </p:nvSpPr>
        <p:spPr>
          <a:xfrm>
            <a:off x="5616575" y="1474787"/>
            <a:ext cx="2447925" cy="2700000"/>
          </a:xfrm>
        </p:spPr>
        <p:txBody>
          <a:bodyPr/>
          <a:lstStyle>
            <a:lvl1pPr>
              <a:lnSpc>
                <a:spcPct val="110000"/>
              </a:lnSpc>
              <a:defRPr sz="1200"/>
            </a:lvl1pPr>
            <a:lvl2pPr marL="180975" indent="-180975">
              <a:lnSpc>
                <a:spcPct val="110000"/>
              </a:lnSpc>
              <a:defRPr sz="1200"/>
            </a:lvl2pPr>
            <a:lvl3pPr marL="357188" indent="-176213">
              <a:lnSpc>
                <a:spcPct val="110000"/>
              </a:lnSpc>
              <a:defRPr sz="1200"/>
            </a:lvl3pPr>
            <a:lvl4pPr marL="538163" indent="-180975">
              <a:lnSpc>
                <a:spcPct val="110000"/>
              </a:lnSpc>
              <a:defRPr sz="1200"/>
            </a:lvl4pPr>
            <a:lvl5pPr marL="714375" indent="-176213">
              <a:lnSpc>
                <a:spcPct val="110000"/>
              </a:lnSpc>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8" name="Inhaltsplatzhalter 2"/>
          <p:cNvSpPr>
            <a:spLocks noGrp="1"/>
          </p:cNvSpPr>
          <p:nvPr>
            <p:ph idx="16"/>
          </p:nvPr>
        </p:nvSpPr>
        <p:spPr>
          <a:xfrm>
            <a:off x="2987675" y="1474787"/>
            <a:ext cx="2447925" cy="2700000"/>
          </a:xfrm>
        </p:spPr>
        <p:txBody>
          <a:bodyPr/>
          <a:lstStyle>
            <a:lvl1pPr>
              <a:lnSpc>
                <a:spcPct val="110000"/>
              </a:lnSpc>
              <a:defRPr sz="1200"/>
            </a:lvl1pPr>
            <a:lvl2pPr marL="180975" indent="-180975">
              <a:lnSpc>
                <a:spcPct val="110000"/>
              </a:lnSpc>
              <a:defRPr sz="1200"/>
            </a:lvl2pPr>
            <a:lvl3pPr marL="357188" indent="-176213">
              <a:lnSpc>
                <a:spcPct val="110000"/>
              </a:lnSpc>
              <a:defRPr sz="1200"/>
            </a:lvl3pPr>
            <a:lvl4pPr marL="538163" indent="-180975">
              <a:lnSpc>
                <a:spcPct val="110000"/>
              </a:lnSpc>
              <a:defRPr sz="1200"/>
            </a:lvl4pPr>
            <a:lvl5pPr marL="714375" indent="-176213">
              <a:lnSpc>
                <a:spcPct val="110000"/>
              </a:lnSpc>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extplatzhalter 7"/>
          <p:cNvSpPr>
            <a:spLocks noGrp="1"/>
          </p:cNvSpPr>
          <p:nvPr>
            <p:ph type="body" sz="quarter" idx="13" hasCustomPrompt="1"/>
          </p:nvPr>
        </p:nvSpPr>
        <p:spPr>
          <a:xfrm>
            <a:off x="360363" y="749627"/>
            <a:ext cx="4428000" cy="342000"/>
          </a:xfrm>
          <a:gradFill>
            <a:gsLst>
              <a:gs pos="25000">
                <a:schemeClr val="accent1"/>
              </a:gs>
              <a:gs pos="50000">
                <a:srgbClr val="007DC6"/>
              </a:gs>
            </a:gsLst>
            <a:lin ang="0" scaled="0"/>
          </a:gradFill>
        </p:spPr>
        <p:txBody>
          <a:bodyPr lIns="90000" rIns="90000" anchor="ctr" anchorCtr="0"/>
          <a:lstStyle>
            <a:lvl1pPr marL="0" indent="0">
              <a:buNone/>
              <a:defRPr sz="2250" b="1" cap="all" baseline="0">
                <a:solidFill>
                  <a:schemeClr val="bg1"/>
                </a:solidFill>
              </a:defRPr>
            </a:lvl1pPr>
            <a:lvl2pPr marL="266700" indent="0">
              <a:buNone/>
              <a:defRPr/>
            </a:lvl2pPr>
            <a:lvl3pPr marL="538163" indent="0">
              <a:buNone/>
              <a:defRPr/>
            </a:lvl3pPr>
            <a:lvl4pPr marL="804863" indent="0">
              <a:buNone/>
              <a:defRPr/>
            </a:lvl4pPr>
            <a:lvl5pPr marL="1077913" indent="0">
              <a:buNone/>
              <a:defRPr/>
            </a:lvl5pPr>
          </a:lstStyle>
          <a:p>
            <a:pPr lvl="0"/>
            <a:r>
              <a:rPr lang="de-DE" dirty="0"/>
              <a:t>Zweite Zeile ggf. löschen</a:t>
            </a:r>
          </a:p>
        </p:txBody>
      </p:sp>
      <p:pic>
        <p:nvPicPr>
          <p:cNvPr id="11" name="Picture 10" descr="lidlslovenija_4C_temn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3204" y="4371950"/>
            <a:ext cx="507451" cy="612080"/>
          </a:xfrm>
          <a:prstGeom prst="rect">
            <a:avLst/>
          </a:prstGeom>
        </p:spPr>
      </p:pic>
    </p:spTree>
    <p:extLst>
      <p:ext uri="{BB962C8B-B14F-4D97-AF65-F5344CB8AC3E}">
        <p14:creationId xmlns:p14="http://schemas.microsoft.com/office/powerpoint/2010/main" val="530885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a:t>Ort, TT.MM.JJ | Fußzeile</a:t>
            </a:r>
            <a:endParaRPr lang="en-US" dirty="0"/>
          </a:p>
        </p:txBody>
      </p:sp>
      <p:sp>
        <p:nvSpPr>
          <p:cNvPr id="4" name="Foliennummernplatzhalter 3"/>
          <p:cNvSpPr>
            <a:spLocks noGrp="1"/>
          </p:cNvSpPr>
          <p:nvPr>
            <p:ph type="sldNum" sz="quarter" idx="11"/>
          </p:nvPr>
        </p:nvSpPr>
        <p:spPr/>
        <p:txBody>
          <a:bodyPr/>
          <a:lstStyle/>
          <a:p>
            <a:fld id="{22CCC3FC-DC26-47E0-8237-9E99B89FF03A}" type="slidenum">
              <a:rPr lang="en-US" smtClean="0"/>
              <a:pPr/>
              <a:t>‹#›</a:t>
            </a:fld>
            <a:endParaRPr lang="en-US" dirty="0"/>
          </a:p>
        </p:txBody>
      </p:sp>
      <p:sp>
        <p:nvSpPr>
          <p:cNvPr id="7" name="Titel 1"/>
          <p:cNvSpPr>
            <a:spLocks noGrp="1"/>
          </p:cNvSpPr>
          <p:nvPr>
            <p:ph type="title" hasCustomPrompt="1"/>
          </p:nvPr>
        </p:nvSpPr>
        <p:spPr>
          <a:xfrm>
            <a:off x="360362" y="323850"/>
            <a:ext cx="7055954" cy="342000"/>
          </a:xfrm>
        </p:spPr>
        <p:txBody>
          <a:bodyPr/>
          <a:lstStyle>
            <a:lvl1pPr>
              <a:defRPr/>
            </a:lvl1pPr>
          </a:lstStyle>
          <a:p>
            <a:r>
              <a:rPr lang="de-DE" dirty="0"/>
              <a:t>Bitte Titel eingeben und Balken anpassen</a:t>
            </a:r>
            <a:endParaRPr lang="en-US" dirty="0"/>
          </a:p>
        </p:txBody>
      </p:sp>
      <p:pic>
        <p:nvPicPr>
          <p:cNvPr id="8" name="Picture 7" descr="lidlslovenija_4C_temn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3204" y="4371950"/>
            <a:ext cx="507451" cy="612080"/>
          </a:xfrm>
          <a:prstGeom prst="rect">
            <a:avLst/>
          </a:prstGeom>
        </p:spPr>
      </p:pic>
    </p:spTree>
    <p:extLst>
      <p:ext uri="{BB962C8B-B14F-4D97-AF65-F5344CB8AC3E}">
        <p14:creationId xmlns:p14="http://schemas.microsoft.com/office/powerpoint/2010/main" val="280757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3-zeili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 y="1728000"/>
            <a:ext cx="6228000" cy="324000"/>
          </a:xfrm>
          <a:solidFill>
            <a:schemeClr val="accent3"/>
          </a:solidFill>
        </p:spPr>
        <p:txBody>
          <a:bodyPr lIns="144000" tIns="0" rIns="144000" bIns="0" anchor="ctr" anchorCtr="0">
            <a:noAutofit/>
          </a:bodyPr>
          <a:lstStyle>
            <a:lvl1pPr algn="l">
              <a:lnSpc>
                <a:spcPct val="100000"/>
              </a:lnSpc>
              <a:defRPr sz="2100" b="1" baseline="0">
                <a:solidFill>
                  <a:schemeClr val="tx1"/>
                </a:solidFill>
              </a:defRPr>
            </a:lvl1pPr>
          </a:lstStyle>
          <a:p>
            <a:r>
              <a:rPr lang="de-DE" dirty="0"/>
              <a:t>Titel hinzufügen und Balken anpassen</a:t>
            </a:r>
            <a:endParaRPr lang="en-US" dirty="0"/>
          </a:p>
        </p:txBody>
      </p:sp>
      <p:sp>
        <p:nvSpPr>
          <p:cNvPr id="10" name="Textplatzhalter 9"/>
          <p:cNvSpPr>
            <a:spLocks noGrp="1"/>
          </p:cNvSpPr>
          <p:nvPr>
            <p:ph type="body" sz="quarter" idx="13" hasCustomPrompt="1"/>
          </p:nvPr>
        </p:nvSpPr>
        <p:spPr>
          <a:xfrm>
            <a:off x="360000" y="2124000"/>
            <a:ext cx="3924663" cy="460800"/>
          </a:xfrm>
          <a:gradFill>
            <a:gsLst>
              <a:gs pos="25000">
                <a:schemeClr val="accent1"/>
              </a:gs>
              <a:gs pos="50000">
                <a:srgbClr val="007DC6"/>
              </a:gs>
            </a:gsLst>
            <a:lin ang="0" scaled="0"/>
          </a:gradFill>
        </p:spPr>
        <p:txBody>
          <a:bodyPr lIns="144000" tIns="0" rIns="144000" bIns="0" anchor="ctr" anchorCtr="0">
            <a:noAutofit/>
          </a:bodyPr>
          <a:lstStyle>
            <a:lvl1pPr marL="0" indent="0">
              <a:lnSpc>
                <a:spcPct val="100000"/>
              </a:lnSpc>
              <a:buNone/>
              <a:defRPr sz="3000" b="1" cap="all" baseline="0">
                <a:solidFill>
                  <a:schemeClr val="bg1"/>
                </a:solidFill>
              </a:defRPr>
            </a:lvl1pPr>
          </a:lstStyle>
          <a:p>
            <a:pPr lvl="0"/>
            <a:r>
              <a:rPr lang="de-DE" dirty="0"/>
              <a:t>Text hinzufügen</a:t>
            </a:r>
          </a:p>
        </p:txBody>
      </p:sp>
      <p:sp>
        <p:nvSpPr>
          <p:cNvPr id="13" name="Untertitel 2"/>
          <p:cNvSpPr>
            <a:spLocks noGrp="1"/>
          </p:cNvSpPr>
          <p:nvPr>
            <p:ph type="subTitle" idx="1"/>
          </p:nvPr>
        </p:nvSpPr>
        <p:spPr>
          <a:xfrm>
            <a:off x="360000" y="3652369"/>
            <a:ext cx="6228000" cy="511859"/>
          </a:xfrm>
        </p:spPr>
        <p:txBody>
          <a:bodyPr lIns="144000" tIns="0" rIns="0" bIns="0" anchor="b" anchorCtr="0">
            <a:norm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14" name="Textplatzhalter 9"/>
          <p:cNvSpPr>
            <a:spLocks noGrp="1"/>
          </p:cNvSpPr>
          <p:nvPr>
            <p:ph type="body" sz="quarter" idx="14" hasCustomPrompt="1"/>
          </p:nvPr>
        </p:nvSpPr>
        <p:spPr>
          <a:xfrm>
            <a:off x="359998" y="2656800"/>
            <a:ext cx="5004000" cy="460800"/>
          </a:xfrm>
          <a:gradFill>
            <a:gsLst>
              <a:gs pos="25000">
                <a:schemeClr val="accent1"/>
              </a:gs>
              <a:gs pos="50000">
                <a:srgbClr val="007DC6"/>
              </a:gs>
            </a:gsLst>
            <a:lin ang="0" scaled="0"/>
          </a:gradFill>
        </p:spPr>
        <p:txBody>
          <a:bodyPr lIns="144000" tIns="0" rIns="144000" bIns="0" anchor="ctr" anchorCtr="0">
            <a:noAutofit/>
          </a:bodyPr>
          <a:lstStyle>
            <a:lvl1pPr marL="0" indent="0">
              <a:lnSpc>
                <a:spcPct val="100000"/>
              </a:lnSpc>
              <a:buNone/>
              <a:defRPr sz="3000" b="1" cap="all" baseline="0">
                <a:solidFill>
                  <a:schemeClr val="bg1"/>
                </a:solidFill>
              </a:defRPr>
            </a:lvl1pPr>
          </a:lstStyle>
          <a:p>
            <a:pPr lvl="0"/>
            <a:r>
              <a:rPr lang="de-DE" dirty="0"/>
              <a:t>und Balken anpassen</a:t>
            </a:r>
          </a:p>
        </p:txBody>
      </p:sp>
      <p:sp>
        <p:nvSpPr>
          <p:cNvPr id="16" name="Textplatzhalter 9"/>
          <p:cNvSpPr>
            <a:spLocks noGrp="1"/>
          </p:cNvSpPr>
          <p:nvPr>
            <p:ph type="body" sz="quarter" idx="15" hasCustomPrompt="1"/>
          </p:nvPr>
        </p:nvSpPr>
        <p:spPr>
          <a:xfrm>
            <a:off x="360000" y="3191569"/>
            <a:ext cx="3924663" cy="460800"/>
          </a:xfrm>
          <a:gradFill>
            <a:gsLst>
              <a:gs pos="25000">
                <a:schemeClr val="accent1"/>
              </a:gs>
              <a:gs pos="50000">
                <a:srgbClr val="007DC6"/>
              </a:gs>
            </a:gsLst>
            <a:lin ang="0" scaled="0"/>
          </a:gradFill>
        </p:spPr>
        <p:txBody>
          <a:bodyPr lIns="144000" tIns="0" rIns="144000" bIns="0" anchor="ctr" anchorCtr="0">
            <a:noAutofit/>
          </a:bodyPr>
          <a:lstStyle>
            <a:lvl1pPr marL="0" indent="0">
              <a:lnSpc>
                <a:spcPct val="100000"/>
              </a:lnSpc>
              <a:buNone/>
              <a:defRPr sz="3000" b="1" cap="all" baseline="0">
                <a:solidFill>
                  <a:schemeClr val="bg1"/>
                </a:solidFill>
              </a:defRPr>
            </a:lvl1pPr>
          </a:lstStyle>
          <a:p>
            <a:pPr lvl="0"/>
            <a:r>
              <a:rPr lang="de-DE" dirty="0"/>
              <a:t>Text hinzufügen</a:t>
            </a:r>
          </a:p>
        </p:txBody>
      </p:sp>
      <p:pic>
        <p:nvPicPr>
          <p:cNvPr id="8" name="Picture 7" descr="lidlslovenija_4C_temn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4408" y="159470"/>
            <a:ext cx="746247" cy="900112"/>
          </a:xfrm>
          <a:prstGeom prst="rect">
            <a:avLst/>
          </a:prstGeom>
        </p:spPr>
      </p:pic>
    </p:spTree>
    <p:extLst>
      <p:ext uri="{BB962C8B-B14F-4D97-AF65-F5344CB8AC3E}">
        <p14:creationId xmlns:p14="http://schemas.microsoft.com/office/powerpoint/2010/main" val="183549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362" y="323850"/>
            <a:ext cx="7055954" cy="342000"/>
          </a:xfrm>
        </p:spPr>
        <p:txBody>
          <a:bodyPr/>
          <a:lstStyle>
            <a:lvl1pPr>
              <a:defRPr/>
            </a:lvl1pPr>
          </a:lstStyle>
          <a:p>
            <a:r>
              <a:rPr lang="de-DE" dirty="0"/>
              <a:t>Bitte Titel eingeben und Balken anpassen</a:t>
            </a:r>
            <a:endParaRPr lang="en-US" dirty="0"/>
          </a:p>
        </p:txBody>
      </p:sp>
      <p:sp>
        <p:nvSpPr>
          <p:cNvPr id="3" name="Inhaltsplatzhalter 2"/>
          <p:cNvSpPr>
            <a:spLocks noGrp="1"/>
          </p:cNvSpPr>
          <p:nvPr>
            <p:ph idx="1"/>
          </p:nvPr>
        </p:nvSpPr>
        <p:spPr>
          <a:xfrm>
            <a:off x="846365" y="1474787"/>
            <a:ext cx="3293836" cy="2700000"/>
          </a:xfrm>
        </p:spPr>
        <p:txBody>
          <a:bodyPr/>
          <a:lstStyle>
            <a:lvl1pPr marL="0" indent="0">
              <a:lnSpc>
                <a:spcPts val="1800"/>
              </a:lnSpc>
              <a:spcAft>
                <a:spcPts val="1200"/>
              </a:spcAft>
              <a:buNone/>
              <a:defRPr sz="1500">
                <a:solidFill>
                  <a:schemeClr val="bg1"/>
                </a:solidFill>
              </a:defRPr>
            </a:lvl1pPr>
            <a:lvl2pPr marL="266700" indent="0">
              <a:lnSpc>
                <a:spcPts val="1800"/>
              </a:lnSpc>
              <a:spcAft>
                <a:spcPts val="1200"/>
              </a:spcAft>
              <a:buNone/>
              <a:defRPr sz="1500">
                <a:solidFill>
                  <a:schemeClr val="bg1"/>
                </a:solidFill>
              </a:defRPr>
            </a:lvl2pPr>
            <a:lvl3pPr marL="538163" indent="0">
              <a:lnSpc>
                <a:spcPts val="1800"/>
              </a:lnSpc>
              <a:spcAft>
                <a:spcPts val="1200"/>
              </a:spcAft>
              <a:buNone/>
              <a:defRPr sz="1500">
                <a:solidFill>
                  <a:schemeClr val="bg1"/>
                </a:solidFill>
              </a:defRPr>
            </a:lvl3pPr>
            <a:lvl4pPr marL="804863" indent="0">
              <a:lnSpc>
                <a:spcPts val="1800"/>
              </a:lnSpc>
              <a:spcAft>
                <a:spcPts val="1200"/>
              </a:spcAft>
              <a:buNone/>
              <a:defRPr sz="1500">
                <a:solidFill>
                  <a:schemeClr val="bg1"/>
                </a:solidFill>
              </a:defRPr>
            </a:lvl4pPr>
            <a:lvl5pPr marL="1077913" indent="0">
              <a:lnSpc>
                <a:spcPts val="1800"/>
              </a:lnSpc>
              <a:spcAft>
                <a:spcPts val="1200"/>
              </a:spcAft>
              <a:buNone/>
              <a:defRPr sz="1500">
                <a:solidFill>
                  <a:schemeClr val="bg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en-US"/>
              <a:t>Ort, TT.MM.JJ | Fußzeile</a:t>
            </a:r>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22CCC3FC-DC26-47E0-8237-9E99B89FF03A}" type="slidenum">
              <a:rPr lang="en-US" smtClean="0"/>
              <a:pPr/>
              <a:t>‹#›</a:t>
            </a:fld>
            <a:endParaRPr lang="en-US"/>
          </a:p>
        </p:txBody>
      </p:sp>
      <p:pic>
        <p:nvPicPr>
          <p:cNvPr id="8" name="Picture 7" descr="lidlslovenija_4C_temn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3204" y="4371950"/>
            <a:ext cx="507451" cy="612080"/>
          </a:xfrm>
          <a:prstGeom prst="rect">
            <a:avLst/>
          </a:prstGeom>
        </p:spPr>
      </p:pic>
    </p:spTree>
    <p:extLst>
      <p:ext uri="{BB962C8B-B14F-4D97-AF65-F5344CB8AC3E}">
        <p14:creationId xmlns:p14="http://schemas.microsoft.com/office/powerpoint/2010/main" val="2145852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renner 2-zeili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 y="1368000"/>
            <a:ext cx="6228000" cy="748800"/>
          </a:xfrm>
          <a:solidFill>
            <a:schemeClr val="accent3"/>
          </a:solidFill>
        </p:spPr>
        <p:txBody>
          <a:bodyPr lIns="144000" tIns="0" rIns="144000" bIns="0" anchor="ctr" anchorCtr="0">
            <a:noAutofit/>
          </a:bodyPr>
          <a:lstStyle>
            <a:lvl1pPr algn="l">
              <a:lnSpc>
                <a:spcPct val="100000"/>
              </a:lnSpc>
              <a:defRPr sz="4800" b="1">
                <a:solidFill>
                  <a:schemeClr val="tx1"/>
                </a:solidFill>
              </a:defRPr>
            </a:lvl1pPr>
          </a:lstStyle>
          <a:p>
            <a:r>
              <a:rPr lang="de-DE" dirty="0"/>
              <a:t>Titel hinzufügen</a:t>
            </a:r>
            <a:endParaRPr lang="en-US" dirty="0"/>
          </a:p>
        </p:txBody>
      </p:sp>
      <p:sp>
        <p:nvSpPr>
          <p:cNvPr id="10" name="Textplatzhalter 9"/>
          <p:cNvSpPr>
            <a:spLocks noGrp="1"/>
          </p:cNvSpPr>
          <p:nvPr>
            <p:ph type="body" sz="quarter" idx="13" hasCustomPrompt="1"/>
          </p:nvPr>
        </p:nvSpPr>
        <p:spPr>
          <a:xfrm>
            <a:off x="360000" y="2188800"/>
            <a:ext cx="6156000" cy="747000"/>
          </a:xfrm>
          <a:gradFill>
            <a:gsLst>
              <a:gs pos="25000">
                <a:schemeClr val="accent1"/>
              </a:gs>
              <a:gs pos="50000">
                <a:srgbClr val="007DC6"/>
              </a:gs>
            </a:gsLst>
            <a:lin ang="0" scaled="0"/>
          </a:gradFill>
        </p:spPr>
        <p:txBody>
          <a:bodyPr lIns="144000" tIns="0" rIns="144000" bIns="0" anchor="ctr" anchorCtr="0">
            <a:noAutofit/>
          </a:bodyPr>
          <a:lstStyle>
            <a:lvl1pPr marL="0" indent="0">
              <a:lnSpc>
                <a:spcPct val="100000"/>
              </a:lnSpc>
              <a:buNone/>
              <a:defRPr sz="4800" b="1" cap="all" baseline="0">
                <a:solidFill>
                  <a:schemeClr val="bg1"/>
                </a:solidFill>
              </a:defRPr>
            </a:lvl1pPr>
          </a:lstStyle>
          <a:p>
            <a:pPr lvl="0"/>
            <a:r>
              <a:rPr lang="de-DE" dirty="0"/>
              <a:t>Text hinzufügen</a:t>
            </a:r>
          </a:p>
        </p:txBody>
      </p:sp>
      <p:sp>
        <p:nvSpPr>
          <p:cNvPr id="11" name="Textplatzhalter 9"/>
          <p:cNvSpPr>
            <a:spLocks noGrp="1"/>
          </p:cNvSpPr>
          <p:nvPr>
            <p:ph type="body" sz="quarter" idx="14" hasCustomPrompt="1"/>
          </p:nvPr>
        </p:nvSpPr>
        <p:spPr>
          <a:xfrm>
            <a:off x="360000" y="3012712"/>
            <a:ext cx="6372000" cy="747000"/>
          </a:xfrm>
          <a:gradFill>
            <a:gsLst>
              <a:gs pos="25000">
                <a:schemeClr val="accent1"/>
              </a:gs>
              <a:gs pos="50000">
                <a:srgbClr val="007DC6"/>
              </a:gs>
            </a:gsLst>
            <a:lin ang="0" scaled="0"/>
          </a:gradFill>
        </p:spPr>
        <p:txBody>
          <a:bodyPr lIns="144000" tIns="0" rIns="144000" bIns="0" anchor="ctr" anchorCtr="0">
            <a:noAutofit/>
          </a:bodyPr>
          <a:lstStyle>
            <a:lvl1pPr marL="0" indent="0">
              <a:lnSpc>
                <a:spcPct val="100000"/>
              </a:lnSpc>
              <a:buNone/>
              <a:defRPr sz="4800" b="1" cap="all" baseline="0">
                <a:solidFill>
                  <a:schemeClr val="bg1"/>
                </a:solidFill>
              </a:defRPr>
            </a:lvl1pPr>
          </a:lstStyle>
          <a:p>
            <a:pPr lvl="0"/>
            <a:r>
              <a:rPr lang="de-DE" dirty="0"/>
              <a:t>Balken anpassen</a:t>
            </a:r>
          </a:p>
        </p:txBody>
      </p:sp>
      <p:sp>
        <p:nvSpPr>
          <p:cNvPr id="8" name="Fußzeilenplatzhalter 4"/>
          <p:cNvSpPr>
            <a:spLocks noGrp="1"/>
          </p:cNvSpPr>
          <p:nvPr>
            <p:ph type="ftr" sz="quarter" idx="3"/>
          </p:nvPr>
        </p:nvSpPr>
        <p:spPr>
          <a:xfrm>
            <a:off x="612363" y="4855500"/>
            <a:ext cx="7883999" cy="288000"/>
          </a:xfrm>
          <a:prstGeom prst="rect">
            <a:avLst/>
          </a:prstGeom>
        </p:spPr>
        <p:txBody>
          <a:bodyPr vert="horz" lIns="0" tIns="0" rIns="0" bIns="0" rtlCol="0" anchor="t" anchorCtr="0"/>
          <a:lstStyle>
            <a:lvl1pPr algn="l">
              <a:defRPr sz="700">
                <a:solidFill>
                  <a:schemeClr val="bg1"/>
                </a:solidFill>
              </a:defRPr>
            </a:lvl1pPr>
          </a:lstStyle>
          <a:p>
            <a:r>
              <a:rPr lang="en-US"/>
              <a:t>Ort, TT.MM.JJ | Fußzeile</a:t>
            </a:r>
            <a:endParaRPr lang="en-US" dirty="0"/>
          </a:p>
        </p:txBody>
      </p:sp>
      <p:sp>
        <p:nvSpPr>
          <p:cNvPr id="9" name="Foliennummernplatzhalter 5"/>
          <p:cNvSpPr>
            <a:spLocks noGrp="1"/>
          </p:cNvSpPr>
          <p:nvPr>
            <p:ph type="sldNum" sz="quarter" idx="4"/>
          </p:nvPr>
        </p:nvSpPr>
        <p:spPr>
          <a:xfrm>
            <a:off x="360363" y="4855500"/>
            <a:ext cx="252000" cy="288000"/>
          </a:xfrm>
          <a:prstGeom prst="rect">
            <a:avLst/>
          </a:prstGeom>
        </p:spPr>
        <p:txBody>
          <a:bodyPr vert="horz" lIns="0" tIns="0" rIns="0" bIns="0" rtlCol="0" anchor="t" anchorCtr="0"/>
          <a:lstStyle>
            <a:lvl1pPr algn="l">
              <a:defRPr sz="700">
                <a:solidFill>
                  <a:schemeClr val="bg1"/>
                </a:solidFill>
              </a:defRPr>
            </a:lvl1pPr>
          </a:lstStyle>
          <a:p>
            <a:fld id="{22CCC3FC-DC26-47E0-8237-9E99B89FF03A}" type="slidenum">
              <a:rPr lang="en-US" smtClean="0"/>
              <a:pPr/>
              <a:t>‹#›</a:t>
            </a:fld>
            <a:endParaRPr lang="en-US" dirty="0"/>
          </a:p>
        </p:txBody>
      </p:sp>
      <p:pic>
        <p:nvPicPr>
          <p:cNvPr id="12" name="Picture 11" descr="lidlslovenija_4C_temn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3204" y="4371950"/>
            <a:ext cx="507451" cy="612080"/>
          </a:xfrm>
          <a:prstGeom prst="rect">
            <a:avLst/>
          </a:prstGeom>
        </p:spPr>
      </p:pic>
    </p:spTree>
    <p:extLst>
      <p:ext uri="{BB962C8B-B14F-4D97-AF65-F5344CB8AC3E}">
        <p14:creationId xmlns:p14="http://schemas.microsoft.com/office/powerpoint/2010/main" val="2044690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trenner 4-zeili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 y="914400"/>
            <a:ext cx="5652000" cy="324000"/>
          </a:xfrm>
          <a:solidFill>
            <a:schemeClr val="accent3"/>
          </a:solidFill>
        </p:spPr>
        <p:txBody>
          <a:bodyPr lIns="144000" tIns="0" rIns="144000" bIns="0" anchor="ctr" anchorCtr="0">
            <a:noAutofit/>
          </a:bodyPr>
          <a:lstStyle>
            <a:lvl1pPr algn="l">
              <a:lnSpc>
                <a:spcPct val="100000"/>
              </a:lnSpc>
              <a:defRPr sz="2100" b="1" baseline="0">
                <a:solidFill>
                  <a:schemeClr val="tx1"/>
                </a:solidFill>
              </a:defRPr>
            </a:lvl1pPr>
          </a:lstStyle>
          <a:p>
            <a:r>
              <a:rPr lang="de-DE" dirty="0"/>
              <a:t>Titel hinzufügen, Balken anpassen</a:t>
            </a:r>
            <a:endParaRPr lang="en-US" dirty="0"/>
          </a:p>
        </p:txBody>
      </p:sp>
      <p:sp>
        <p:nvSpPr>
          <p:cNvPr id="10" name="Textplatzhalter 9"/>
          <p:cNvSpPr>
            <a:spLocks noGrp="1"/>
          </p:cNvSpPr>
          <p:nvPr>
            <p:ph type="body" sz="quarter" idx="13" hasCustomPrompt="1"/>
          </p:nvPr>
        </p:nvSpPr>
        <p:spPr>
          <a:xfrm>
            <a:off x="360000" y="1310400"/>
            <a:ext cx="3888000" cy="460800"/>
          </a:xfrm>
          <a:gradFill>
            <a:gsLst>
              <a:gs pos="25000">
                <a:schemeClr val="accent1"/>
              </a:gs>
              <a:gs pos="50000">
                <a:srgbClr val="007DC6"/>
              </a:gs>
            </a:gsLst>
            <a:lin ang="0" scaled="0"/>
          </a:gradFill>
        </p:spPr>
        <p:txBody>
          <a:bodyPr lIns="144000" tIns="0" rIns="144000" bIns="0" anchor="ctr" anchorCtr="0">
            <a:noAutofit/>
          </a:bodyPr>
          <a:lstStyle>
            <a:lvl1pPr marL="0" indent="0">
              <a:lnSpc>
                <a:spcPct val="100000"/>
              </a:lnSpc>
              <a:buNone/>
              <a:defRPr sz="3000" b="1" cap="all" baseline="0">
                <a:solidFill>
                  <a:schemeClr val="bg1"/>
                </a:solidFill>
              </a:defRPr>
            </a:lvl1pPr>
          </a:lstStyle>
          <a:p>
            <a:pPr lvl="0"/>
            <a:r>
              <a:rPr lang="de-DE" dirty="0"/>
              <a:t>Text hinzufügen</a:t>
            </a:r>
          </a:p>
        </p:txBody>
      </p:sp>
      <p:sp>
        <p:nvSpPr>
          <p:cNvPr id="14" name="Textplatzhalter 9"/>
          <p:cNvSpPr>
            <a:spLocks noGrp="1"/>
          </p:cNvSpPr>
          <p:nvPr>
            <p:ph type="body" sz="quarter" idx="14" hasCustomPrompt="1"/>
          </p:nvPr>
        </p:nvSpPr>
        <p:spPr>
          <a:xfrm>
            <a:off x="360000" y="1843200"/>
            <a:ext cx="5004000" cy="460800"/>
          </a:xfrm>
          <a:gradFill>
            <a:gsLst>
              <a:gs pos="25000">
                <a:schemeClr val="accent1"/>
              </a:gs>
              <a:gs pos="50000">
                <a:srgbClr val="007DC6"/>
              </a:gs>
            </a:gsLst>
            <a:lin ang="0" scaled="0"/>
          </a:gradFill>
        </p:spPr>
        <p:txBody>
          <a:bodyPr lIns="144000" tIns="0" rIns="144000" bIns="0" anchor="ctr" anchorCtr="0">
            <a:noAutofit/>
          </a:bodyPr>
          <a:lstStyle>
            <a:lvl1pPr marL="0" indent="0">
              <a:lnSpc>
                <a:spcPct val="100000"/>
              </a:lnSpc>
              <a:buNone/>
              <a:defRPr sz="3000" b="1" cap="all" baseline="0">
                <a:solidFill>
                  <a:schemeClr val="bg1"/>
                </a:solidFill>
              </a:defRPr>
            </a:lvl1pPr>
          </a:lstStyle>
          <a:p>
            <a:pPr lvl="0"/>
            <a:r>
              <a:rPr lang="de-DE" dirty="0"/>
              <a:t>und Balken anpassen</a:t>
            </a:r>
          </a:p>
        </p:txBody>
      </p:sp>
      <p:sp>
        <p:nvSpPr>
          <p:cNvPr id="16" name="Textplatzhalter 9"/>
          <p:cNvSpPr>
            <a:spLocks noGrp="1"/>
          </p:cNvSpPr>
          <p:nvPr>
            <p:ph type="body" sz="quarter" idx="15" hasCustomPrompt="1"/>
          </p:nvPr>
        </p:nvSpPr>
        <p:spPr>
          <a:xfrm>
            <a:off x="360000" y="2377969"/>
            <a:ext cx="3888000" cy="460800"/>
          </a:xfrm>
          <a:gradFill>
            <a:gsLst>
              <a:gs pos="25000">
                <a:schemeClr val="accent1"/>
              </a:gs>
              <a:gs pos="50000">
                <a:srgbClr val="007DC6"/>
              </a:gs>
            </a:gsLst>
            <a:lin ang="0" scaled="0"/>
          </a:gradFill>
        </p:spPr>
        <p:txBody>
          <a:bodyPr lIns="144000" tIns="0" rIns="144000" bIns="0" anchor="ctr" anchorCtr="0">
            <a:noAutofit/>
          </a:bodyPr>
          <a:lstStyle>
            <a:lvl1pPr marL="0" indent="0">
              <a:lnSpc>
                <a:spcPct val="100000"/>
              </a:lnSpc>
              <a:buNone/>
              <a:defRPr sz="3000" b="1" cap="all" baseline="0">
                <a:solidFill>
                  <a:schemeClr val="bg1"/>
                </a:solidFill>
              </a:defRPr>
            </a:lvl1pPr>
          </a:lstStyle>
          <a:p>
            <a:pPr lvl="0"/>
            <a:r>
              <a:rPr lang="de-DE" dirty="0"/>
              <a:t>Text hinzufügen</a:t>
            </a:r>
          </a:p>
        </p:txBody>
      </p:sp>
      <p:sp>
        <p:nvSpPr>
          <p:cNvPr id="9" name="Textplatzhalter 9"/>
          <p:cNvSpPr>
            <a:spLocks noGrp="1"/>
          </p:cNvSpPr>
          <p:nvPr>
            <p:ph type="body" sz="quarter" idx="16" hasCustomPrompt="1"/>
          </p:nvPr>
        </p:nvSpPr>
        <p:spPr>
          <a:xfrm>
            <a:off x="360000" y="2910769"/>
            <a:ext cx="5004000" cy="460800"/>
          </a:xfrm>
          <a:gradFill>
            <a:gsLst>
              <a:gs pos="25000">
                <a:schemeClr val="accent1"/>
              </a:gs>
              <a:gs pos="50000">
                <a:srgbClr val="007DC6"/>
              </a:gs>
            </a:gsLst>
            <a:lin ang="0" scaled="0"/>
          </a:gradFill>
        </p:spPr>
        <p:txBody>
          <a:bodyPr lIns="144000" tIns="0" rIns="144000" bIns="0" anchor="ctr" anchorCtr="0">
            <a:noAutofit/>
          </a:bodyPr>
          <a:lstStyle>
            <a:lvl1pPr marL="0" indent="0">
              <a:lnSpc>
                <a:spcPct val="100000"/>
              </a:lnSpc>
              <a:buNone/>
              <a:defRPr sz="3000" b="1" cap="all" baseline="0">
                <a:solidFill>
                  <a:schemeClr val="bg1"/>
                </a:solidFill>
              </a:defRPr>
            </a:lvl1pPr>
          </a:lstStyle>
          <a:p>
            <a:pPr lvl="0"/>
            <a:r>
              <a:rPr lang="de-DE" dirty="0"/>
              <a:t>und Balken anpassen</a:t>
            </a:r>
          </a:p>
        </p:txBody>
      </p:sp>
      <p:sp>
        <p:nvSpPr>
          <p:cNvPr id="12" name="Fußzeilenplatzhalter 4"/>
          <p:cNvSpPr>
            <a:spLocks noGrp="1"/>
          </p:cNvSpPr>
          <p:nvPr>
            <p:ph type="ftr" sz="quarter" idx="3"/>
          </p:nvPr>
        </p:nvSpPr>
        <p:spPr>
          <a:xfrm>
            <a:off x="612363" y="4855500"/>
            <a:ext cx="7883999" cy="288000"/>
          </a:xfrm>
          <a:prstGeom prst="rect">
            <a:avLst/>
          </a:prstGeom>
        </p:spPr>
        <p:txBody>
          <a:bodyPr vert="horz" lIns="0" tIns="0" rIns="0" bIns="0" rtlCol="0" anchor="t" anchorCtr="0"/>
          <a:lstStyle>
            <a:lvl1pPr algn="l">
              <a:defRPr sz="700">
                <a:solidFill>
                  <a:schemeClr val="bg1"/>
                </a:solidFill>
              </a:defRPr>
            </a:lvl1pPr>
          </a:lstStyle>
          <a:p>
            <a:r>
              <a:rPr lang="en-US"/>
              <a:t>Ort, TT.MM.JJ | Fußzeile</a:t>
            </a:r>
            <a:endParaRPr lang="en-US" dirty="0"/>
          </a:p>
        </p:txBody>
      </p:sp>
      <p:sp>
        <p:nvSpPr>
          <p:cNvPr id="13" name="Foliennummernplatzhalter 5"/>
          <p:cNvSpPr>
            <a:spLocks noGrp="1"/>
          </p:cNvSpPr>
          <p:nvPr>
            <p:ph type="sldNum" sz="quarter" idx="4"/>
          </p:nvPr>
        </p:nvSpPr>
        <p:spPr>
          <a:xfrm>
            <a:off x="360363" y="4855500"/>
            <a:ext cx="252000" cy="288000"/>
          </a:xfrm>
          <a:prstGeom prst="rect">
            <a:avLst/>
          </a:prstGeom>
        </p:spPr>
        <p:txBody>
          <a:bodyPr vert="horz" lIns="0" tIns="0" rIns="0" bIns="0" rtlCol="0" anchor="t" anchorCtr="0"/>
          <a:lstStyle>
            <a:lvl1pPr algn="l">
              <a:defRPr sz="700">
                <a:solidFill>
                  <a:schemeClr val="bg1"/>
                </a:solidFill>
              </a:defRPr>
            </a:lvl1pPr>
          </a:lstStyle>
          <a:p>
            <a:fld id="{22CCC3FC-DC26-47E0-8237-9E99B89FF03A}" type="slidenum">
              <a:rPr lang="en-US" smtClean="0"/>
              <a:pPr/>
              <a:t>‹#›</a:t>
            </a:fld>
            <a:endParaRPr lang="en-US" dirty="0"/>
          </a:p>
        </p:txBody>
      </p:sp>
      <p:pic>
        <p:nvPicPr>
          <p:cNvPr id="15" name="Picture 14" descr="lidlslovenija_4C_temn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3204" y="4371950"/>
            <a:ext cx="507451" cy="612080"/>
          </a:xfrm>
          <a:prstGeom prst="rect">
            <a:avLst/>
          </a:prstGeom>
        </p:spPr>
      </p:pic>
    </p:spTree>
    <p:extLst>
      <p:ext uri="{BB962C8B-B14F-4D97-AF65-F5344CB8AC3E}">
        <p14:creationId xmlns:p14="http://schemas.microsoft.com/office/powerpoint/2010/main" val="404416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Titel 1-zeili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ußzeilenplatzhalter 4"/>
          <p:cNvSpPr>
            <a:spLocks noGrp="1"/>
          </p:cNvSpPr>
          <p:nvPr>
            <p:ph type="ftr" sz="quarter" idx="11"/>
          </p:nvPr>
        </p:nvSpPr>
        <p:spPr>
          <a:xfrm>
            <a:off x="612363" y="4855500"/>
            <a:ext cx="7883999" cy="288000"/>
          </a:xfrm>
        </p:spPr>
        <p:txBody>
          <a:bodyPr/>
          <a:lstStyle/>
          <a:p>
            <a:r>
              <a:rPr lang="en-US" dirty="0"/>
              <a:t>Ort, TT.MM.JJ | </a:t>
            </a:r>
            <a:r>
              <a:rPr lang="en-US" dirty="0" err="1"/>
              <a:t>Fußzeile</a:t>
            </a:r>
            <a:endParaRPr lang="en-US" dirty="0"/>
          </a:p>
        </p:txBody>
      </p:sp>
      <p:sp>
        <p:nvSpPr>
          <p:cNvPr id="6" name="Foliennummernplatzhalter 5"/>
          <p:cNvSpPr>
            <a:spLocks noGrp="1"/>
          </p:cNvSpPr>
          <p:nvPr>
            <p:ph type="sldNum" sz="quarter" idx="12"/>
          </p:nvPr>
        </p:nvSpPr>
        <p:spPr>
          <a:xfrm>
            <a:off x="360363" y="4855500"/>
            <a:ext cx="252000" cy="288000"/>
          </a:xfrm>
        </p:spPr>
        <p:txBody>
          <a:bodyPr/>
          <a:lstStyle/>
          <a:p>
            <a:fld id="{22CCC3FC-DC26-47E0-8237-9E99B89FF03A}" type="slidenum">
              <a:rPr lang="en-US" smtClean="0"/>
              <a:pPr/>
              <a:t>‹#›</a:t>
            </a:fld>
            <a:endParaRPr lang="en-US"/>
          </a:p>
        </p:txBody>
      </p:sp>
      <p:sp>
        <p:nvSpPr>
          <p:cNvPr id="9" name="Titel 1"/>
          <p:cNvSpPr>
            <a:spLocks noGrp="1"/>
          </p:cNvSpPr>
          <p:nvPr>
            <p:ph type="title" hasCustomPrompt="1"/>
          </p:nvPr>
        </p:nvSpPr>
        <p:spPr>
          <a:xfrm>
            <a:off x="360362" y="323850"/>
            <a:ext cx="7055954" cy="342000"/>
          </a:xfrm>
        </p:spPr>
        <p:txBody>
          <a:bodyPr/>
          <a:lstStyle>
            <a:lvl1pPr>
              <a:defRPr/>
            </a:lvl1pPr>
          </a:lstStyle>
          <a:p>
            <a:r>
              <a:rPr lang="de-DE" dirty="0"/>
              <a:t>Bitte Titel eingeben und Balken anpassen</a:t>
            </a:r>
            <a:endParaRPr lang="en-US" dirty="0"/>
          </a:p>
        </p:txBody>
      </p:sp>
      <p:pic>
        <p:nvPicPr>
          <p:cNvPr id="7" name="Picture 6" descr="lidlslovenija_4C_temn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3204" y="4371950"/>
            <a:ext cx="507451" cy="612080"/>
          </a:xfrm>
          <a:prstGeom prst="rect">
            <a:avLst/>
          </a:prstGeom>
        </p:spPr>
      </p:pic>
    </p:spTree>
    <p:extLst>
      <p:ext uri="{BB962C8B-B14F-4D97-AF65-F5344CB8AC3E}">
        <p14:creationId xmlns:p14="http://schemas.microsoft.com/office/powerpoint/2010/main" val="74472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 Titel 2-zeili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ußzeilenplatzhalter 4"/>
          <p:cNvSpPr>
            <a:spLocks noGrp="1"/>
          </p:cNvSpPr>
          <p:nvPr>
            <p:ph type="ftr" sz="quarter" idx="11"/>
          </p:nvPr>
        </p:nvSpPr>
        <p:spPr/>
        <p:txBody>
          <a:bodyPr/>
          <a:lstStyle/>
          <a:p>
            <a:r>
              <a:rPr lang="en-US"/>
              <a:t>Ort, TT.MM.JJ | Fußzeile</a:t>
            </a:r>
          </a:p>
        </p:txBody>
      </p:sp>
      <p:sp>
        <p:nvSpPr>
          <p:cNvPr id="6" name="Foliennummernplatzhalter 5"/>
          <p:cNvSpPr>
            <a:spLocks noGrp="1"/>
          </p:cNvSpPr>
          <p:nvPr>
            <p:ph type="sldNum" sz="quarter" idx="12"/>
          </p:nvPr>
        </p:nvSpPr>
        <p:spPr/>
        <p:txBody>
          <a:bodyPr/>
          <a:lstStyle/>
          <a:p>
            <a:fld id="{22CCC3FC-DC26-47E0-8237-9E99B89FF03A}" type="slidenum">
              <a:rPr lang="en-US" smtClean="0"/>
              <a:pPr/>
              <a:t>‹#›</a:t>
            </a:fld>
            <a:endParaRPr lang="en-US"/>
          </a:p>
        </p:txBody>
      </p:sp>
      <p:sp>
        <p:nvSpPr>
          <p:cNvPr id="8" name="Textplatzhalter 7"/>
          <p:cNvSpPr>
            <a:spLocks noGrp="1"/>
          </p:cNvSpPr>
          <p:nvPr>
            <p:ph type="body" sz="quarter" idx="13" hasCustomPrompt="1"/>
          </p:nvPr>
        </p:nvSpPr>
        <p:spPr>
          <a:xfrm>
            <a:off x="360363" y="749627"/>
            <a:ext cx="4428000" cy="342000"/>
          </a:xfrm>
          <a:gradFill>
            <a:gsLst>
              <a:gs pos="25000">
                <a:schemeClr val="accent1"/>
              </a:gs>
              <a:gs pos="50000">
                <a:srgbClr val="007DC6"/>
              </a:gs>
            </a:gsLst>
            <a:lin ang="0" scaled="0"/>
          </a:gradFill>
        </p:spPr>
        <p:txBody>
          <a:bodyPr lIns="90000" rIns="90000" anchor="ctr" anchorCtr="0"/>
          <a:lstStyle>
            <a:lvl1pPr marL="0" indent="0">
              <a:buNone/>
              <a:defRPr sz="2250" b="1" cap="all" baseline="0">
                <a:solidFill>
                  <a:schemeClr val="bg1"/>
                </a:solidFill>
              </a:defRPr>
            </a:lvl1pPr>
            <a:lvl2pPr marL="266700" indent="0">
              <a:buNone/>
              <a:defRPr/>
            </a:lvl2pPr>
            <a:lvl3pPr marL="538163" indent="0">
              <a:buNone/>
              <a:defRPr/>
            </a:lvl3pPr>
            <a:lvl4pPr marL="804863" indent="0">
              <a:buNone/>
              <a:defRPr/>
            </a:lvl4pPr>
            <a:lvl5pPr marL="1077913" indent="0">
              <a:buNone/>
              <a:defRPr/>
            </a:lvl5pPr>
          </a:lstStyle>
          <a:p>
            <a:pPr lvl="0"/>
            <a:r>
              <a:rPr lang="de-DE" dirty="0"/>
              <a:t>Zweite Zeile ggf. löschen</a:t>
            </a:r>
          </a:p>
        </p:txBody>
      </p:sp>
      <p:sp>
        <p:nvSpPr>
          <p:cNvPr id="11" name="Titel 1"/>
          <p:cNvSpPr>
            <a:spLocks noGrp="1"/>
          </p:cNvSpPr>
          <p:nvPr>
            <p:ph type="title" hasCustomPrompt="1"/>
          </p:nvPr>
        </p:nvSpPr>
        <p:spPr>
          <a:xfrm>
            <a:off x="360362" y="323850"/>
            <a:ext cx="7055954" cy="342000"/>
          </a:xfrm>
        </p:spPr>
        <p:txBody>
          <a:bodyPr/>
          <a:lstStyle>
            <a:lvl1pPr>
              <a:defRPr/>
            </a:lvl1pPr>
          </a:lstStyle>
          <a:p>
            <a:r>
              <a:rPr lang="de-DE" dirty="0"/>
              <a:t>Bitte Titel eingeben und Balken anpassen</a:t>
            </a:r>
            <a:endParaRPr lang="en-US" dirty="0"/>
          </a:p>
        </p:txBody>
      </p:sp>
      <p:pic>
        <p:nvPicPr>
          <p:cNvPr id="10" name="Picture 9" descr="lidlslovenija_4C_temn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3204" y="4371950"/>
            <a:ext cx="507451" cy="612080"/>
          </a:xfrm>
          <a:prstGeom prst="rect">
            <a:avLst/>
          </a:prstGeom>
        </p:spPr>
      </p:pic>
    </p:spTree>
    <p:extLst>
      <p:ext uri="{BB962C8B-B14F-4D97-AF65-F5344CB8AC3E}">
        <p14:creationId xmlns:p14="http://schemas.microsoft.com/office/powerpoint/2010/main" val="19405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2-spaltig | Titel 1-zeilig">
    <p:spTree>
      <p:nvGrpSpPr>
        <p:cNvPr id="1" name=""/>
        <p:cNvGrpSpPr/>
        <p:nvPr/>
      </p:nvGrpSpPr>
      <p:grpSpPr>
        <a:xfrm>
          <a:off x="0" y="0"/>
          <a:ext cx="0" cy="0"/>
          <a:chOff x="0" y="0"/>
          <a:chExt cx="0" cy="0"/>
        </a:xfrm>
      </p:grpSpPr>
      <p:sp>
        <p:nvSpPr>
          <p:cNvPr id="3" name="Inhaltsplatzhalter 2"/>
          <p:cNvSpPr>
            <a:spLocks noGrp="1"/>
          </p:cNvSpPr>
          <p:nvPr>
            <p:ph idx="1"/>
          </p:nvPr>
        </p:nvSpPr>
        <p:spPr>
          <a:xfrm>
            <a:off x="360363" y="1474787"/>
            <a:ext cx="3743325" cy="2700000"/>
          </a:xfrm>
        </p:spPr>
        <p:txBody>
          <a:bodyPr/>
          <a:lstStyle>
            <a:lvl2pPr marL="180975" indent="-180975">
              <a:defRPr/>
            </a:lvl2pPr>
            <a:lvl3pPr marL="357188" indent="-176213">
              <a:defRPr/>
            </a:lvl3pPr>
            <a:lvl4pPr marL="538163" indent="-180975">
              <a:defRPr/>
            </a:lvl4pPr>
            <a:lvl5pPr marL="714375" indent="-176213">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ußzeilenplatzhalter 4"/>
          <p:cNvSpPr>
            <a:spLocks noGrp="1"/>
          </p:cNvSpPr>
          <p:nvPr>
            <p:ph type="ftr" sz="quarter" idx="11"/>
          </p:nvPr>
        </p:nvSpPr>
        <p:spPr/>
        <p:txBody>
          <a:bodyPr/>
          <a:lstStyle/>
          <a:p>
            <a:r>
              <a:rPr lang="en-US"/>
              <a:t>Ort, TT.MM.JJ | Fußzeile</a:t>
            </a:r>
          </a:p>
        </p:txBody>
      </p:sp>
      <p:sp>
        <p:nvSpPr>
          <p:cNvPr id="6" name="Foliennummernplatzhalter 5"/>
          <p:cNvSpPr>
            <a:spLocks noGrp="1"/>
          </p:cNvSpPr>
          <p:nvPr>
            <p:ph type="sldNum" sz="quarter" idx="12"/>
          </p:nvPr>
        </p:nvSpPr>
        <p:spPr/>
        <p:txBody>
          <a:bodyPr/>
          <a:lstStyle/>
          <a:p>
            <a:fld id="{22CCC3FC-DC26-47E0-8237-9E99B89FF03A}" type="slidenum">
              <a:rPr lang="en-US" smtClean="0"/>
              <a:pPr/>
              <a:t>‹#›</a:t>
            </a:fld>
            <a:endParaRPr lang="en-US"/>
          </a:p>
        </p:txBody>
      </p:sp>
      <p:sp>
        <p:nvSpPr>
          <p:cNvPr id="8" name="Inhaltsplatzhalter 2"/>
          <p:cNvSpPr>
            <a:spLocks noGrp="1"/>
          </p:cNvSpPr>
          <p:nvPr>
            <p:ph idx="13"/>
          </p:nvPr>
        </p:nvSpPr>
        <p:spPr>
          <a:xfrm>
            <a:off x="4319588" y="1474787"/>
            <a:ext cx="3744912" cy="2700000"/>
          </a:xfrm>
        </p:spPr>
        <p:txBody>
          <a:bodyPr/>
          <a:lstStyle>
            <a:lvl2pPr marL="180975" indent="-180975">
              <a:defRPr/>
            </a:lvl2pPr>
            <a:lvl3pPr marL="357188" indent="-176213">
              <a:defRPr/>
            </a:lvl3pPr>
            <a:lvl4pPr marL="538163" indent="-180975">
              <a:defRPr/>
            </a:lvl4pPr>
            <a:lvl5pPr marL="714375" indent="-176213">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itel 1"/>
          <p:cNvSpPr>
            <a:spLocks noGrp="1"/>
          </p:cNvSpPr>
          <p:nvPr>
            <p:ph type="title" hasCustomPrompt="1"/>
          </p:nvPr>
        </p:nvSpPr>
        <p:spPr>
          <a:xfrm>
            <a:off x="360362" y="323850"/>
            <a:ext cx="7055954" cy="342000"/>
          </a:xfrm>
        </p:spPr>
        <p:txBody>
          <a:bodyPr/>
          <a:lstStyle>
            <a:lvl1pPr>
              <a:defRPr/>
            </a:lvl1pPr>
          </a:lstStyle>
          <a:p>
            <a:r>
              <a:rPr lang="de-DE" dirty="0"/>
              <a:t>Bitte Titel eingeben und Balken anpassen</a:t>
            </a:r>
            <a:endParaRPr lang="en-US" dirty="0"/>
          </a:p>
        </p:txBody>
      </p:sp>
      <p:pic>
        <p:nvPicPr>
          <p:cNvPr id="10" name="Picture 9" descr="lidlslovenija_4C_temn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3204" y="4371950"/>
            <a:ext cx="507451" cy="612080"/>
          </a:xfrm>
          <a:prstGeom prst="rect">
            <a:avLst/>
          </a:prstGeom>
        </p:spPr>
      </p:pic>
    </p:spTree>
    <p:extLst>
      <p:ext uri="{BB962C8B-B14F-4D97-AF65-F5344CB8AC3E}">
        <p14:creationId xmlns:p14="http://schemas.microsoft.com/office/powerpoint/2010/main" val="138521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2-spaltig | Titel 2-zeilig">
    <p:spTree>
      <p:nvGrpSpPr>
        <p:cNvPr id="1" name=""/>
        <p:cNvGrpSpPr/>
        <p:nvPr/>
      </p:nvGrpSpPr>
      <p:grpSpPr>
        <a:xfrm>
          <a:off x="0" y="0"/>
          <a:ext cx="0" cy="0"/>
          <a:chOff x="0" y="0"/>
          <a:chExt cx="0" cy="0"/>
        </a:xfrm>
      </p:grpSpPr>
      <p:sp>
        <p:nvSpPr>
          <p:cNvPr id="3" name="Inhaltsplatzhalter 2"/>
          <p:cNvSpPr>
            <a:spLocks noGrp="1"/>
          </p:cNvSpPr>
          <p:nvPr>
            <p:ph idx="1"/>
          </p:nvPr>
        </p:nvSpPr>
        <p:spPr>
          <a:xfrm>
            <a:off x="360363" y="1474787"/>
            <a:ext cx="3743325" cy="2700000"/>
          </a:xfrm>
        </p:spPr>
        <p:txBody>
          <a:bodyPr/>
          <a:lstStyle>
            <a:lvl2pPr marL="180975" indent="-180975">
              <a:tabLst/>
              <a:defRPr/>
            </a:lvl2pPr>
            <a:lvl3pPr marL="357188" indent="-176213">
              <a:defRPr/>
            </a:lvl3pPr>
            <a:lvl4pPr marL="538163" indent="-180975">
              <a:defRPr/>
            </a:lvl4pPr>
            <a:lvl5pPr marL="714375" indent="-176213">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ußzeilenplatzhalter 4"/>
          <p:cNvSpPr>
            <a:spLocks noGrp="1"/>
          </p:cNvSpPr>
          <p:nvPr>
            <p:ph type="ftr" sz="quarter" idx="11"/>
          </p:nvPr>
        </p:nvSpPr>
        <p:spPr/>
        <p:txBody>
          <a:bodyPr/>
          <a:lstStyle/>
          <a:p>
            <a:r>
              <a:rPr lang="en-US"/>
              <a:t>Ort, TT.MM.JJ | Fußzeile</a:t>
            </a:r>
          </a:p>
        </p:txBody>
      </p:sp>
      <p:sp>
        <p:nvSpPr>
          <p:cNvPr id="6" name="Foliennummernplatzhalter 5"/>
          <p:cNvSpPr>
            <a:spLocks noGrp="1"/>
          </p:cNvSpPr>
          <p:nvPr>
            <p:ph type="sldNum" sz="quarter" idx="12"/>
          </p:nvPr>
        </p:nvSpPr>
        <p:spPr/>
        <p:txBody>
          <a:bodyPr/>
          <a:lstStyle/>
          <a:p>
            <a:fld id="{22CCC3FC-DC26-47E0-8237-9E99B89FF03A}" type="slidenum">
              <a:rPr lang="en-US" smtClean="0"/>
              <a:pPr/>
              <a:t>‹#›</a:t>
            </a:fld>
            <a:endParaRPr lang="en-US"/>
          </a:p>
        </p:txBody>
      </p:sp>
      <p:sp>
        <p:nvSpPr>
          <p:cNvPr id="8" name="Inhaltsplatzhalter 2"/>
          <p:cNvSpPr>
            <a:spLocks noGrp="1"/>
          </p:cNvSpPr>
          <p:nvPr>
            <p:ph idx="13"/>
          </p:nvPr>
        </p:nvSpPr>
        <p:spPr>
          <a:xfrm>
            <a:off x="4319588" y="1474787"/>
            <a:ext cx="3744912" cy="2700000"/>
          </a:xfrm>
        </p:spPr>
        <p:txBody>
          <a:bodyPr/>
          <a:lstStyle>
            <a:lvl2pPr marL="180975" indent="-180975">
              <a:defRPr/>
            </a:lvl2pPr>
            <a:lvl3pPr marL="357188" indent="-176213">
              <a:defRPr/>
            </a:lvl3pPr>
            <a:lvl4pPr marL="538163" indent="-180975">
              <a:defRPr/>
            </a:lvl4pPr>
            <a:lvl5pPr marL="714375" indent="-176213">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Titel 1"/>
          <p:cNvSpPr>
            <a:spLocks noGrp="1"/>
          </p:cNvSpPr>
          <p:nvPr>
            <p:ph type="title" hasCustomPrompt="1"/>
          </p:nvPr>
        </p:nvSpPr>
        <p:spPr>
          <a:xfrm>
            <a:off x="360362" y="323850"/>
            <a:ext cx="7055954" cy="342000"/>
          </a:xfrm>
        </p:spPr>
        <p:txBody>
          <a:bodyPr/>
          <a:lstStyle>
            <a:lvl1pPr>
              <a:defRPr/>
            </a:lvl1pPr>
          </a:lstStyle>
          <a:p>
            <a:r>
              <a:rPr lang="de-DE" dirty="0"/>
              <a:t>Bitte Titel eingeben und Balken anpassen</a:t>
            </a:r>
            <a:endParaRPr lang="en-US" dirty="0"/>
          </a:p>
        </p:txBody>
      </p:sp>
      <p:sp>
        <p:nvSpPr>
          <p:cNvPr id="9" name="Textplatzhalter 7"/>
          <p:cNvSpPr>
            <a:spLocks noGrp="1"/>
          </p:cNvSpPr>
          <p:nvPr>
            <p:ph type="body" sz="quarter" idx="14" hasCustomPrompt="1"/>
          </p:nvPr>
        </p:nvSpPr>
        <p:spPr>
          <a:xfrm>
            <a:off x="360363" y="749627"/>
            <a:ext cx="4428000" cy="342000"/>
          </a:xfrm>
          <a:gradFill>
            <a:gsLst>
              <a:gs pos="25000">
                <a:schemeClr val="accent1"/>
              </a:gs>
              <a:gs pos="50000">
                <a:srgbClr val="007DC6"/>
              </a:gs>
            </a:gsLst>
            <a:lin ang="0" scaled="0"/>
          </a:gradFill>
        </p:spPr>
        <p:txBody>
          <a:bodyPr lIns="90000" rIns="90000" anchor="ctr" anchorCtr="0"/>
          <a:lstStyle>
            <a:lvl1pPr marL="0" indent="0">
              <a:buNone/>
              <a:defRPr sz="2250" b="1" cap="all" baseline="0">
                <a:solidFill>
                  <a:schemeClr val="bg1"/>
                </a:solidFill>
              </a:defRPr>
            </a:lvl1pPr>
            <a:lvl2pPr marL="266700" indent="0">
              <a:buNone/>
              <a:defRPr/>
            </a:lvl2pPr>
            <a:lvl3pPr marL="538163" indent="0">
              <a:buNone/>
              <a:defRPr/>
            </a:lvl3pPr>
            <a:lvl4pPr marL="804863" indent="0">
              <a:buNone/>
              <a:defRPr/>
            </a:lvl4pPr>
            <a:lvl5pPr marL="1077913" indent="0">
              <a:buNone/>
              <a:defRPr/>
            </a:lvl5pPr>
          </a:lstStyle>
          <a:p>
            <a:pPr lvl="0"/>
            <a:r>
              <a:rPr lang="de-DE" dirty="0"/>
              <a:t>Zweite Zeile ggf. löschen</a:t>
            </a:r>
          </a:p>
        </p:txBody>
      </p:sp>
      <p:pic>
        <p:nvPicPr>
          <p:cNvPr id="10" name="Picture 9" descr="lidlslovenija_4C_temn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3204" y="4371950"/>
            <a:ext cx="507451" cy="612080"/>
          </a:xfrm>
          <a:prstGeom prst="rect">
            <a:avLst/>
          </a:prstGeom>
        </p:spPr>
      </p:pic>
    </p:spTree>
    <p:extLst>
      <p:ext uri="{BB962C8B-B14F-4D97-AF65-F5344CB8AC3E}">
        <p14:creationId xmlns:p14="http://schemas.microsoft.com/office/powerpoint/2010/main" val="49845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60363" y="323850"/>
            <a:ext cx="5400000" cy="342000"/>
          </a:xfrm>
          <a:prstGeom prst="rect">
            <a:avLst/>
          </a:prstGeom>
          <a:gradFill>
            <a:gsLst>
              <a:gs pos="25000">
                <a:schemeClr val="accent1"/>
              </a:gs>
              <a:gs pos="50000">
                <a:srgbClr val="007DC6"/>
              </a:gs>
            </a:gsLst>
            <a:lin ang="0" scaled="0"/>
          </a:gradFill>
        </p:spPr>
        <p:txBody>
          <a:bodyPr vert="horz" lIns="91440" tIns="0" rIns="91440" bIns="0" rtlCol="0" anchor="ctr">
            <a:noAutofit/>
          </a:bodyPr>
          <a:lstStyle/>
          <a:p>
            <a:r>
              <a:rPr lang="de-DE" dirty="0"/>
              <a:t>Titelmasterformat durch Klicken bearbeiten</a:t>
            </a:r>
            <a:endParaRPr lang="en-US" dirty="0"/>
          </a:p>
        </p:txBody>
      </p:sp>
      <p:sp>
        <p:nvSpPr>
          <p:cNvPr id="3" name="Textplatzhalter 2"/>
          <p:cNvSpPr>
            <a:spLocks noGrp="1"/>
          </p:cNvSpPr>
          <p:nvPr>
            <p:ph type="body" idx="1"/>
          </p:nvPr>
        </p:nvSpPr>
        <p:spPr>
          <a:xfrm>
            <a:off x="360362" y="1474787"/>
            <a:ext cx="7704000" cy="2700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3"/>
          </p:nvPr>
        </p:nvSpPr>
        <p:spPr>
          <a:xfrm>
            <a:off x="612363" y="4855500"/>
            <a:ext cx="7883999" cy="288000"/>
          </a:xfrm>
          <a:prstGeom prst="rect">
            <a:avLst/>
          </a:prstGeom>
        </p:spPr>
        <p:txBody>
          <a:bodyPr vert="horz" lIns="0" tIns="0" rIns="0" bIns="0" rtlCol="0" anchor="t" anchorCtr="0"/>
          <a:lstStyle>
            <a:lvl1pPr algn="l">
              <a:defRPr sz="700">
                <a:solidFill>
                  <a:schemeClr val="tx1"/>
                </a:solidFill>
              </a:defRPr>
            </a:lvl1pPr>
          </a:lstStyle>
          <a:p>
            <a:r>
              <a:rPr lang="en-US" dirty="0"/>
              <a:t>Ort, TT.MM.JJ | </a:t>
            </a:r>
            <a:r>
              <a:rPr lang="en-US" dirty="0" err="1"/>
              <a:t>Fußzeile</a:t>
            </a:r>
            <a:endParaRPr lang="en-US" dirty="0"/>
          </a:p>
        </p:txBody>
      </p:sp>
      <p:sp>
        <p:nvSpPr>
          <p:cNvPr id="6" name="Foliennummernplatzhalter 5"/>
          <p:cNvSpPr>
            <a:spLocks noGrp="1"/>
          </p:cNvSpPr>
          <p:nvPr>
            <p:ph type="sldNum" sz="quarter" idx="4"/>
          </p:nvPr>
        </p:nvSpPr>
        <p:spPr>
          <a:xfrm>
            <a:off x="360363" y="4855500"/>
            <a:ext cx="252000" cy="288000"/>
          </a:xfrm>
          <a:prstGeom prst="rect">
            <a:avLst/>
          </a:prstGeom>
        </p:spPr>
        <p:txBody>
          <a:bodyPr vert="horz" lIns="0" tIns="0" rIns="0" bIns="0" rtlCol="0" anchor="t" anchorCtr="0"/>
          <a:lstStyle>
            <a:lvl1pPr algn="l">
              <a:defRPr sz="700">
                <a:solidFill>
                  <a:schemeClr val="tx1"/>
                </a:solidFill>
              </a:defRPr>
            </a:lvl1pPr>
          </a:lstStyle>
          <a:p>
            <a:fld id="{22CCC3FC-DC26-47E0-8237-9E99B89FF03A}" type="slidenum">
              <a:rPr lang="en-US" smtClean="0"/>
              <a:pPr/>
              <a:t>‹#›</a:t>
            </a:fld>
            <a:endParaRPr lang="en-US" dirty="0"/>
          </a:p>
        </p:txBody>
      </p:sp>
    </p:spTree>
    <p:extLst>
      <p:ext uri="{BB962C8B-B14F-4D97-AF65-F5344CB8AC3E}">
        <p14:creationId xmlns:p14="http://schemas.microsoft.com/office/powerpoint/2010/main" val="240907619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5" r:id="rId5"/>
    <p:sldLayoutId id="2147483650" r:id="rId6"/>
    <p:sldLayoutId id="2147483666" r:id="rId7"/>
    <p:sldLayoutId id="2147483662" r:id="rId8"/>
    <p:sldLayoutId id="2147483667" r:id="rId9"/>
    <p:sldLayoutId id="2147483668" r:id="rId10"/>
    <p:sldLayoutId id="2147483669" r:id="rId11"/>
    <p:sldLayoutId id="2147483670" r:id="rId12"/>
  </p:sldLayoutIdLst>
  <p:hf hdr="0" dt="0"/>
  <p:txStyles>
    <p:titleStyle>
      <a:lvl1pPr algn="l" defTabSz="914400" rtl="0" eaLnBrk="1" latinLnBrk="0" hangingPunct="1">
        <a:spcBef>
          <a:spcPct val="0"/>
        </a:spcBef>
        <a:buNone/>
        <a:defRPr sz="225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0"/>
        </a:spcBef>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2pPr>
      <a:lvl3pPr marL="538163" indent="-271463"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3pPr>
      <a:lvl4pPr marL="804863" indent="-266700"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4pPr>
      <a:lvl5pPr marL="1077913" indent="-273050"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a:xfrm>
            <a:off x="350187" y="359883"/>
            <a:ext cx="7606189" cy="3399830"/>
          </a:xfrm>
        </p:spPr>
        <p:txBody>
          <a:bodyPr/>
          <a:lstStyle/>
          <a:p>
            <a:r>
              <a:rPr lang="sl-SI" dirty="0" err="1"/>
              <a:t>Exposé</a:t>
            </a:r>
            <a:endParaRPr lang="sl-SI" dirty="0"/>
          </a:p>
          <a:p>
            <a:endParaRPr lang="sl-SI" sz="2400" dirty="0"/>
          </a:p>
          <a:p>
            <a:r>
              <a:rPr lang="sl-SI" sz="2800" dirty="0"/>
              <a:t>Gradbena zemljišča v </a:t>
            </a:r>
            <a:r>
              <a:rPr lang="sl-SI" sz="2800" dirty="0" err="1"/>
              <a:t>sloveniji</a:t>
            </a:r>
            <a:r>
              <a:rPr lang="sl-SI" sz="2800" dirty="0"/>
              <a:t> </a:t>
            </a:r>
          </a:p>
          <a:p>
            <a:endParaRPr lang="sl-SI" sz="2800" dirty="0"/>
          </a:p>
          <a:p>
            <a:r>
              <a:rPr lang="sl-SI" sz="2800" dirty="0" err="1"/>
              <a:t>baugrundstücke</a:t>
            </a:r>
            <a:r>
              <a:rPr lang="sl-SI" sz="2800" dirty="0"/>
              <a:t>  in </a:t>
            </a:r>
            <a:r>
              <a:rPr lang="sl-SI" sz="2800" dirty="0" err="1"/>
              <a:t>slowenien</a:t>
            </a:r>
            <a:r>
              <a:rPr lang="sl-SI" sz="2800" dirty="0"/>
              <a:t> </a:t>
            </a:r>
          </a:p>
          <a:p>
            <a:endParaRPr lang="sl-SI" sz="2800" dirty="0"/>
          </a:p>
          <a:p>
            <a:r>
              <a:rPr lang="sl-SI" sz="2800" dirty="0" err="1"/>
              <a:t>Building</a:t>
            </a:r>
            <a:r>
              <a:rPr lang="sl-SI" sz="2800" dirty="0"/>
              <a:t> PLOTS IN SLOVENIA</a:t>
            </a:r>
          </a:p>
        </p:txBody>
      </p:sp>
    </p:spTree>
    <p:extLst>
      <p:ext uri="{BB962C8B-B14F-4D97-AF65-F5344CB8AC3E}">
        <p14:creationId xmlns:p14="http://schemas.microsoft.com/office/powerpoint/2010/main" val="171335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idx="1"/>
          </p:nvPr>
        </p:nvSpPr>
        <p:spPr>
          <a:xfrm>
            <a:off x="430424" y="1059582"/>
            <a:ext cx="6985892" cy="3528392"/>
          </a:xfrm>
        </p:spPr>
        <p:txBody>
          <a:bodyPr/>
          <a:lstStyle/>
          <a:p>
            <a:endParaRPr lang="sl-SI" dirty="0"/>
          </a:p>
          <a:p>
            <a:pPr marL="285750" indent="-285750">
              <a:buFont typeface="Arial" panose="020B0604020202020204" pitchFamily="34" charset="0"/>
              <a:buChar char="•"/>
            </a:pPr>
            <a:endParaRPr lang="sl-SI" dirty="0"/>
          </a:p>
          <a:p>
            <a:endParaRPr lang="sl-SI" dirty="0"/>
          </a:p>
          <a:p>
            <a:endParaRPr lang="sl-SI" dirty="0"/>
          </a:p>
          <a:p>
            <a:endParaRPr lang="sl-SI" dirty="0"/>
          </a:p>
        </p:txBody>
      </p:sp>
      <p:sp>
        <p:nvSpPr>
          <p:cNvPr id="7" name="Označba mesta vsebine 2"/>
          <p:cNvSpPr txBox="1">
            <a:spLocks/>
          </p:cNvSpPr>
          <p:nvPr/>
        </p:nvSpPr>
        <p:spPr>
          <a:xfrm>
            <a:off x="395536" y="1491630"/>
            <a:ext cx="6965995" cy="2700000"/>
          </a:xfrm>
          <a:prstGeom prst="rect">
            <a:avLst/>
          </a:prstGeom>
        </p:spPr>
        <p:txBody>
          <a:bodyPr vert="horz" lIns="144000" tIns="0" rIns="0" bIns="0" rtlCol="0" anchor="b" anchorCtr="0">
            <a:normAutofit/>
          </a:bodyPr>
          <a:lstStyle>
            <a:lvl1pPr marL="0" indent="0" algn="l" defTabSz="914400" rtl="0" eaLnBrk="1" latinLnBrk="0" hangingPunct="1">
              <a:lnSpc>
                <a:spcPct val="110000"/>
              </a:lnSpc>
              <a:spcBef>
                <a:spcPts val="0"/>
              </a:spcBef>
              <a:buFont typeface="Arial" panose="020B0604020202020204" pitchFamily="34" charset="0"/>
              <a:buNone/>
              <a:defRPr sz="1200" b="1" kern="1200">
                <a:solidFill>
                  <a:schemeClr val="bg1"/>
                </a:solidFill>
                <a:latin typeface="+mn-lt"/>
                <a:ea typeface="+mn-ea"/>
                <a:cs typeface="+mn-cs"/>
              </a:defRPr>
            </a:lvl1pPr>
            <a:lvl2pPr marL="4572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50000"/>
              </a:lnSpc>
            </a:pPr>
            <a:endParaRPr lang="sl-SI" dirty="0"/>
          </a:p>
        </p:txBody>
      </p:sp>
      <p:sp>
        <p:nvSpPr>
          <p:cNvPr id="6" name="Označba mesta vsebine 2"/>
          <p:cNvSpPr txBox="1">
            <a:spLocks/>
          </p:cNvSpPr>
          <p:nvPr/>
        </p:nvSpPr>
        <p:spPr>
          <a:xfrm>
            <a:off x="3275856" y="1134213"/>
            <a:ext cx="2736304" cy="2700000"/>
          </a:xfrm>
          <a:prstGeom prst="rect">
            <a:avLst/>
          </a:prstGeom>
        </p:spPr>
        <p:txBody>
          <a:bodyPr vert="horz" lIns="0" tIns="0" rIns="0" bIns="0" rtlCol="0">
            <a:noAutofit/>
          </a:bodyPr>
          <a:lstStyle>
            <a:lvl1pPr marL="0"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1pPr>
            <a:lvl2pPr marL="266700"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2pPr>
            <a:lvl3pPr marL="53816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3pPr>
            <a:lvl4pPr marL="80486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4pPr>
            <a:lvl5pPr marL="107791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Aft>
                <a:spcPts val="0"/>
              </a:spcAft>
            </a:pPr>
            <a:r>
              <a:rPr lang="sl-SI" sz="1400" dirty="0" err="1"/>
              <a:t>Das</a:t>
            </a:r>
            <a:r>
              <a:rPr lang="sl-SI" sz="1400" dirty="0"/>
              <a:t> </a:t>
            </a:r>
            <a:r>
              <a:rPr lang="sl-SI" sz="1400" dirty="0" err="1"/>
              <a:t>Grundstück</a:t>
            </a:r>
            <a:r>
              <a:rPr lang="sl-SI" sz="1400" dirty="0"/>
              <a:t> </a:t>
            </a:r>
            <a:r>
              <a:rPr lang="sl-SI" sz="1400" dirty="0" err="1"/>
              <a:t>liegt</a:t>
            </a:r>
            <a:r>
              <a:rPr lang="sl-SI" sz="1400" dirty="0"/>
              <a:t> in Maribor, </a:t>
            </a:r>
            <a:r>
              <a:rPr lang="sl-SI" sz="1400" dirty="0" err="1"/>
              <a:t>im</a:t>
            </a:r>
            <a:r>
              <a:rPr lang="sl-SI" sz="1400" dirty="0"/>
              <a:t> </a:t>
            </a:r>
            <a:r>
              <a:rPr lang="sl-SI" sz="1400" dirty="0" err="1"/>
              <a:t>nordöstlichenlichen</a:t>
            </a:r>
            <a:r>
              <a:rPr lang="sl-SI" sz="1400" dirty="0"/>
              <a:t> </a:t>
            </a:r>
            <a:r>
              <a:rPr lang="sl-SI" sz="1400" dirty="0" err="1"/>
              <a:t>Teil</a:t>
            </a:r>
            <a:r>
              <a:rPr lang="sl-SI" sz="1400" dirty="0"/>
              <a:t> von </a:t>
            </a:r>
            <a:r>
              <a:rPr lang="sl-SI" sz="1400" dirty="0" err="1"/>
              <a:t>Slowenien</a:t>
            </a:r>
            <a:r>
              <a:rPr lang="sl-SI" sz="1400" dirty="0"/>
              <a:t> </a:t>
            </a:r>
            <a:r>
              <a:rPr lang="sl-SI" sz="1400" dirty="0" err="1"/>
              <a:t>und</a:t>
            </a:r>
            <a:r>
              <a:rPr lang="sl-SI" sz="1400" dirty="0"/>
              <a:t> </a:t>
            </a:r>
            <a:r>
              <a:rPr lang="sl-SI" sz="1400" dirty="0" err="1"/>
              <a:t>ist</a:t>
            </a:r>
            <a:r>
              <a:rPr lang="sl-SI" sz="1400" dirty="0"/>
              <a:t> ca. 25 km </a:t>
            </a:r>
            <a:r>
              <a:rPr lang="sl-SI" sz="1400" dirty="0" err="1"/>
              <a:t>vom</a:t>
            </a:r>
            <a:r>
              <a:rPr lang="sl-SI" sz="1400" dirty="0"/>
              <a:t> </a:t>
            </a:r>
            <a:r>
              <a:rPr lang="sl-SI" sz="1400" dirty="0" err="1"/>
              <a:t>Grenzübergang</a:t>
            </a:r>
            <a:r>
              <a:rPr lang="sl-SI" sz="1400" dirty="0"/>
              <a:t> mit </a:t>
            </a:r>
            <a:r>
              <a:rPr lang="sl-SI" sz="1400" dirty="0" err="1"/>
              <a:t>Österreich</a:t>
            </a:r>
            <a:r>
              <a:rPr lang="sl-SI" sz="1400" dirty="0"/>
              <a:t> </a:t>
            </a:r>
            <a:r>
              <a:rPr lang="sl-SI" sz="1400" dirty="0" err="1"/>
              <a:t>entfernt</a:t>
            </a:r>
            <a:r>
              <a:rPr lang="sl-SI" sz="1400" dirty="0"/>
              <a:t>. Maribor </a:t>
            </a:r>
            <a:r>
              <a:rPr lang="sl-SI" sz="1400" dirty="0" err="1"/>
              <a:t>ist</a:t>
            </a:r>
            <a:r>
              <a:rPr lang="sl-SI" sz="1400" dirty="0"/>
              <a:t> die </a:t>
            </a:r>
            <a:r>
              <a:rPr lang="sl-SI" sz="1400" dirty="0" err="1"/>
              <a:t>zweitgrößte</a:t>
            </a:r>
            <a:r>
              <a:rPr lang="sl-SI" sz="1400" dirty="0"/>
              <a:t> </a:t>
            </a:r>
            <a:r>
              <a:rPr lang="sl-SI" sz="1400" dirty="0" err="1"/>
              <a:t>Stadt</a:t>
            </a:r>
            <a:r>
              <a:rPr lang="sl-SI" sz="1400" dirty="0"/>
              <a:t> </a:t>
            </a:r>
            <a:r>
              <a:rPr lang="sl-SI" sz="1400" dirty="0" err="1"/>
              <a:t>Sloweniens</a:t>
            </a:r>
            <a:r>
              <a:rPr lang="sl-SI" sz="1400" dirty="0"/>
              <a:t> </a:t>
            </a:r>
            <a:r>
              <a:rPr lang="sl-SI" sz="1400" dirty="0" err="1"/>
              <a:t>und</a:t>
            </a:r>
            <a:r>
              <a:rPr lang="sl-SI" sz="1400" dirty="0"/>
              <a:t> </a:t>
            </a:r>
            <a:r>
              <a:rPr lang="sl-SI" sz="1400" dirty="0" err="1"/>
              <a:t>hat</a:t>
            </a:r>
            <a:r>
              <a:rPr lang="sl-SI" sz="1400" dirty="0"/>
              <a:t> ca. </a:t>
            </a:r>
          </a:p>
          <a:p>
            <a:pPr>
              <a:lnSpc>
                <a:spcPct val="100000"/>
              </a:lnSpc>
              <a:spcAft>
                <a:spcPts val="0"/>
              </a:spcAft>
            </a:pPr>
            <a:r>
              <a:rPr lang="sl-SI" sz="1400" dirty="0"/>
              <a:t>100 000 </a:t>
            </a:r>
            <a:r>
              <a:rPr lang="sl-SI" sz="1400" dirty="0" err="1"/>
              <a:t>Einwohner</a:t>
            </a:r>
            <a:r>
              <a:rPr lang="sl-SI" sz="1400" dirty="0"/>
              <a:t>. Maribor </a:t>
            </a:r>
            <a:r>
              <a:rPr lang="sl-SI" sz="1400" dirty="0" err="1"/>
              <a:t>ist</a:t>
            </a:r>
            <a:r>
              <a:rPr lang="sl-SI" sz="1400" dirty="0"/>
              <a:t> </a:t>
            </a:r>
            <a:r>
              <a:rPr lang="sl-SI" sz="1400" dirty="0" err="1"/>
              <a:t>das</a:t>
            </a:r>
            <a:r>
              <a:rPr lang="sl-SI" sz="1400" dirty="0"/>
              <a:t> Kultur- </a:t>
            </a:r>
            <a:r>
              <a:rPr lang="sl-SI" sz="1400" dirty="0" err="1"/>
              <a:t>und</a:t>
            </a:r>
            <a:r>
              <a:rPr lang="sl-SI" sz="1400" dirty="0"/>
              <a:t> </a:t>
            </a:r>
            <a:r>
              <a:rPr lang="sl-SI" sz="1400" dirty="0" err="1"/>
              <a:t>Wirtshaftszentrum</a:t>
            </a:r>
            <a:r>
              <a:rPr lang="sl-SI" sz="1400" dirty="0"/>
              <a:t> der "Štajerska" </a:t>
            </a:r>
            <a:r>
              <a:rPr lang="sl-SI" sz="1400" dirty="0" err="1"/>
              <a:t>Region</a:t>
            </a:r>
            <a:r>
              <a:rPr lang="sl-SI" sz="1400" dirty="0"/>
              <a:t>. </a:t>
            </a:r>
          </a:p>
        </p:txBody>
      </p:sp>
      <p:sp>
        <p:nvSpPr>
          <p:cNvPr id="8" name="Označba mesta vsebine 2"/>
          <p:cNvSpPr txBox="1">
            <a:spLocks/>
          </p:cNvSpPr>
          <p:nvPr/>
        </p:nvSpPr>
        <p:spPr>
          <a:xfrm>
            <a:off x="430424" y="1128892"/>
            <a:ext cx="2701416" cy="2700000"/>
          </a:xfrm>
          <a:prstGeom prst="rect">
            <a:avLst/>
          </a:prstGeom>
        </p:spPr>
        <p:txBody>
          <a:bodyPr vert="horz" lIns="0" tIns="0" rIns="0" bIns="0" rtlCol="0">
            <a:noAutofit/>
          </a:bodyPr>
          <a:lstStyle>
            <a:lvl1pPr marL="0"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1pPr>
            <a:lvl2pPr marL="266700"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2pPr>
            <a:lvl3pPr marL="53816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3pPr>
            <a:lvl4pPr marL="80486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4pPr>
            <a:lvl5pPr marL="107791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l-SI" sz="1400" dirty="0"/>
              <a:t>Zemljišče se nahaja v Mariboru, na severovzhodnem delu Slovenije in je ca. 25 km oddaljeno od mejnega prehoda z Avstrijo. Maribor je drugo največje mesto v Sloveniji in ima ca.      100 000 prebivalcev. Maribor je kulturno in gospodarsko središče štajerske regije ter drugo največje mesto v Sloveniji.</a:t>
            </a:r>
          </a:p>
        </p:txBody>
      </p:sp>
      <p:sp>
        <p:nvSpPr>
          <p:cNvPr id="9" name="Označba mesta vsebine 2"/>
          <p:cNvSpPr txBox="1">
            <a:spLocks/>
          </p:cNvSpPr>
          <p:nvPr/>
        </p:nvSpPr>
        <p:spPr>
          <a:xfrm>
            <a:off x="6156176" y="1150871"/>
            <a:ext cx="2592288" cy="2700000"/>
          </a:xfrm>
          <a:prstGeom prst="rect">
            <a:avLst/>
          </a:prstGeom>
        </p:spPr>
        <p:txBody>
          <a:bodyPr vert="horz" lIns="0" tIns="0" rIns="0" bIns="0" rtlCol="0">
            <a:noAutofit/>
          </a:bodyPr>
          <a:lstStyle>
            <a:lvl1pPr marL="0"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1pPr>
            <a:lvl2pPr marL="266700"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2pPr>
            <a:lvl3pPr marL="53816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3pPr>
            <a:lvl4pPr marL="80486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4pPr>
            <a:lvl5pPr marL="107791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l-SI" sz="1400" dirty="0"/>
              <a:t>Maribor </a:t>
            </a:r>
            <a:r>
              <a:rPr lang="sl-SI" sz="1400" dirty="0" err="1"/>
              <a:t>lies</a:t>
            </a:r>
            <a:r>
              <a:rPr lang="sl-SI" sz="1400" dirty="0"/>
              <a:t> in </a:t>
            </a:r>
            <a:r>
              <a:rPr lang="sl-SI" sz="1400" dirty="0" err="1"/>
              <a:t>the</a:t>
            </a:r>
            <a:r>
              <a:rPr lang="sl-SI" sz="1400" dirty="0"/>
              <a:t> </a:t>
            </a:r>
            <a:r>
              <a:rPr lang="sl-SI" sz="1400" dirty="0" err="1"/>
              <a:t>north-eastern</a:t>
            </a:r>
            <a:r>
              <a:rPr lang="sl-SI" sz="1400" dirty="0"/>
              <a:t> part </a:t>
            </a:r>
            <a:r>
              <a:rPr lang="sl-SI" sz="1400" dirty="0" err="1"/>
              <a:t>of</a:t>
            </a:r>
            <a:r>
              <a:rPr lang="sl-SI" sz="1400" dirty="0"/>
              <a:t> </a:t>
            </a:r>
            <a:r>
              <a:rPr lang="sl-SI" sz="1400" dirty="0" err="1"/>
              <a:t>Slovenia</a:t>
            </a:r>
            <a:r>
              <a:rPr lang="sl-SI" sz="1400" dirty="0"/>
              <a:t> </a:t>
            </a:r>
            <a:r>
              <a:rPr lang="sl-SI" sz="1400" dirty="0" err="1"/>
              <a:t>and</a:t>
            </a:r>
            <a:r>
              <a:rPr lang="sl-SI" sz="1400" dirty="0"/>
              <a:t> is </a:t>
            </a:r>
            <a:r>
              <a:rPr lang="sl-SI" sz="1400" dirty="0" err="1"/>
              <a:t>located</a:t>
            </a:r>
            <a:r>
              <a:rPr lang="sl-SI" sz="1400" dirty="0"/>
              <a:t> ca. 25 km </a:t>
            </a:r>
            <a:r>
              <a:rPr lang="sl-SI" sz="1400" dirty="0" err="1"/>
              <a:t>away</a:t>
            </a:r>
            <a:r>
              <a:rPr lang="sl-SI" sz="1400" dirty="0"/>
              <a:t> </a:t>
            </a:r>
            <a:r>
              <a:rPr lang="sl-SI" sz="1400" dirty="0" err="1"/>
              <a:t>from</a:t>
            </a:r>
            <a:r>
              <a:rPr lang="sl-SI" sz="1400" dirty="0"/>
              <a:t> </a:t>
            </a:r>
            <a:r>
              <a:rPr lang="sl-SI" sz="1400" dirty="0" err="1"/>
              <a:t>the</a:t>
            </a:r>
            <a:r>
              <a:rPr lang="sl-SI" sz="1400" dirty="0"/>
              <a:t> </a:t>
            </a:r>
            <a:r>
              <a:rPr lang="sl-SI" sz="1400" dirty="0" err="1"/>
              <a:t>border</a:t>
            </a:r>
            <a:r>
              <a:rPr lang="sl-SI" sz="1400" dirty="0"/>
              <a:t> </a:t>
            </a:r>
            <a:r>
              <a:rPr lang="sl-SI" sz="1400" dirty="0" err="1"/>
              <a:t>crossing</a:t>
            </a:r>
            <a:r>
              <a:rPr lang="sl-SI" sz="1400" dirty="0"/>
              <a:t> </a:t>
            </a:r>
            <a:r>
              <a:rPr lang="sl-SI" sz="1400" dirty="0" err="1"/>
              <a:t>with</a:t>
            </a:r>
            <a:r>
              <a:rPr lang="sl-SI" sz="1400" dirty="0"/>
              <a:t> </a:t>
            </a:r>
            <a:r>
              <a:rPr lang="sl-SI" sz="1400" dirty="0" err="1"/>
              <a:t>Austria</a:t>
            </a:r>
            <a:r>
              <a:rPr lang="sl-SI" sz="1400" dirty="0"/>
              <a:t>. It is </a:t>
            </a:r>
            <a:r>
              <a:rPr lang="sl-SI" sz="1400" dirty="0" err="1"/>
              <a:t>the</a:t>
            </a:r>
            <a:r>
              <a:rPr lang="sl-SI" sz="1400" dirty="0"/>
              <a:t> </a:t>
            </a:r>
            <a:r>
              <a:rPr lang="sl-SI" sz="1400" dirty="0" err="1"/>
              <a:t>second</a:t>
            </a:r>
            <a:r>
              <a:rPr lang="sl-SI" sz="1400" dirty="0"/>
              <a:t> </a:t>
            </a:r>
            <a:r>
              <a:rPr lang="sl-SI" sz="1400" dirty="0" err="1"/>
              <a:t>largest</a:t>
            </a:r>
            <a:r>
              <a:rPr lang="sl-SI" sz="1400" dirty="0"/>
              <a:t> </a:t>
            </a:r>
            <a:r>
              <a:rPr lang="sl-SI" sz="1400" dirty="0" err="1"/>
              <a:t>city</a:t>
            </a:r>
            <a:r>
              <a:rPr lang="sl-SI" sz="1400" dirty="0"/>
              <a:t> </a:t>
            </a:r>
            <a:r>
              <a:rPr lang="sl-SI" sz="1400" dirty="0" err="1"/>
              <a:t>of</a:t>
            </a:r>
            <a:r>
              <a:rPr lang="sl-SI" sz="1400" dirty="0"/>
              <a:t> </a:t>
            </a:r>
            <a:r>
              <a:rPr lang="sl-SI" sz="1400" dirty="0" err="1"/>
              <a:t>Slovenia</a:t>
            </a:r>
            <a:r>
              <a:rPr lang="sl-SI" sz="1400" dirty="0"/>
              <a:t> </a:t>
            </a:r>
            <a:r>
              <a:rPr lang="sl-SI" sz="1400" dirty="0" err="1"/>
              <a:t>and</a:t>
            </a:r>
            <a:r>
              <a:rPr lang="sl-SI" sz="1400" dirty="0"/>
              <a:t> </a:t>
            </a:r>
            <a:r>
              <a:rPr lang="sl-SI" sz="1400" dirty="0" err="1"/>
              <a:t>has</a:t>
            </a:r>
            <a:r>
              <a:rPr lang="sl-SI" sz="1400" dirty="0"/>
              <a:t> ca. 100 000 </a:t>
            </a:r>
            <a:r>
              <a:rPr lang="sl-SI" sz="1400" dirty="0" err="1"/>
              <a:t>inhabitants</a:t>
            </a:r>
            <a:r>
              <a:rPr lang="sl-SI" sz="1400" dirty="0"/>
              <a:t>. Maribor is </a:t>
            </a:r>
            <a:r>
              <a:rPr lang="sl-SI" sz="1400" dirty="0" err="1"/>
              <a:t>also</a:t>
            </a:r>
            <a:r>
              <a:rPr lang="sl-SI" sz="1400" dirty="0"/>
              <a:t> </a:t>
            </a:r>
            <a:r>
              <a:rPr lang="sl-SI" sz="1400" dirty="0" err="1"/>
              <a:t>the</a:t>
            </a:r>
            <a:r>
              <a:rPr lang="sl-SI" sz="1400" dirty="0"/>
              <a:t> </a:t>
            </a:r>
            <a:r>
              <a:rPr lang="sl-SI" sz="1400" dirty="0" err="1"/>
              <a:t>cultural</a:t>
            </a:r>
            <a:r>
              <a:rPr lang="sl-SI" sz="1400" dirty="0"/>
              <a:t> </a:t>
            </a:r>
            <a:r>
              <a:rPr lang="sl-SI" sz="1400" dirty="0" err="1"/>
              <a:t>and</a:t>
            </a:r>
            <a:r>
              <a:rPr lang="sl-SI" sz="1400" dirty="0"/>
              <a:t> </a:t>
            </a:r>
            <a:r>
              <a:rPr lang="sl-SI" sz="1400" dirty="0" err="1"/>
              <a:t>economic</a:t>
            </a:r>
            <a:r>
              <a:rPr lang="sl-SI" sz="1400" dirty="0"/>
              <a:t> centre </a:t>
            </a:r>
            <a:r>
              <a:rPr lang="sl-SI" sz="1400" dirty="0" err="1"/>
              <a:t>of</a:t>
            </a:r>
            <a:r>
              <a:rPr lang="sl-SI" sz="1400" dirty="0"/>
              <a:t> </a:t>
            </a:r>
            <a:r>
              <a:rPr lang="sl-SI" sz="1400" dirty="0" err="1"/>
              <a:t>the</a:t>
            </a:r>
            <a:r>
              <a:rPr lang="sl-SI" sz="1400" dirty="0"/>
              <a:t>‘‘Štajerska‘‘ </a:t>
            </a:r>
            <a:r>
              <a:rPr lang="sl-SI" sz="1400" dirty="0" err="1"/>
              <a:t>region</a:t>
            </a:r>
            <a:r>
              <a:rPr lang="sl-SI" sz="1400" dirty="0"/>
              <a:t>.</a:t>
            </a:r>
          </a:p>
        </p:txBody>
      </p:sp>
      <p:sp>
        <p:nvSpPr>
          <p:cNvPr id="5" name="Označba mesta številke diapozitiva 4"/>
          <p:cNvSpPr>
            <a:spLocks noGrp="1"/>
          </p:cNvSpPr>
          <p:nvPr>
            <p:ph type="sldNum" sz="quarter" idx="12"/>
          </p:nvPr>
        </p:nvSpPr>
        <p:spPr/>
        <p:txBody>
          <a:bodyPr/>
          <a:lstStyle/>
          <a:p>
            <a:fld id="{22CCC3FC-DC26-47E0-8237-9E99B89FF03A}" type="slidenum">
              <a:rPr lang="en-US" smtClean="0"/>
              <a:pPr/>
              <a:t>10</a:t>
            </a:fld>
            <a:endParaRPr lang="en-US"/>
          </a:p>
        </p:txBody>
      </p:sp>
      <p:sp>
        <p:nvSpPr>
          <p:cNvPr id="11" name="Naslov 3"/>
          <p:cNvSpPr>
            <a:spLocks noGrp="1"/>
          </p:cNvSpPr>
          <p:nvPr>
            <p:ph type="title"/>
          </p:nvPr>
        </p:nvSpPr>
        <p:spPr>
          <a:xfrm>
            <a:off x="131896" y="186149"/>
            <a:ext cx="8904600" cy="657410"/>
          </a:xfrm>
        </p:spPr>
        <p:txBody>
          <a:bodyPr/>
          <a:lstStyle/>
          <a:p>
            <a:pPr algn="ctr"/>
            <a:r>
              <a:rPr lang="sl-SI" dirty="0"/>
              <a:t>Makro lokacija / Makro-</a:t>
            </a:r>
            <a:r>
              <a:rPr lang="sl-SI" dirty="0" err="1"/>
              <a:t>Standort</a:t>
            </a:r>
            <a:r>
              <a:rPr lang="sl-SI" dirty="0"/>
              <a:t> / </a:t>
            </a:r>
            <a:r>
              <a:rPr lang="sl-SI" dirty="0" err="1"/>
              <a:t>Macro</a:t>
            </a:r>
            <a:r>
              <a:rPr lang="sl-SI" dirty="0"/>
              <a:t> </a:t>
            </a:r>
            <a:r>
              <a:rPr lang="sl-SI" dirty="0" err="1"/>
              <a:t>location</a:t>
            </a:r>
            <a:r>
              <a:rPr lang="sl-SI" dirty="0"/>
              <a:t>:</a:t>
            </a:r>
            <a:br>
              <a:rPr lang="sl-SI" dirty="0"/>
            </a:br>
            <a:endParaRPr lang="sl-SI" dirty="0"/>
          </a:p>
        </p:txBody>
      </p:sp>
    </p:spTree>
    <p:extLst>
      <p:ext uri="{BB962C8B-B14F-4D97-AF65-F5344CB8AC3E}">
        <p14:creationId xmlns:p14="http://schemas.microsoft.com/office/powerpoint/2010/main" val="27240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22CCC3FC-DC26-47E0-8237-9E99B89FF03A}" type="slidenum">
              <a:rPr lang="en-US" smtClean="0"/>
              <a:pPr/>
              <a:t>11</a:t>
            </a:fld>
            <a:endParaRPr lang="en-US"/>
          </a:p>
        </p:txBody>
      </p:sp>
      <p:sp>
        <p:nvSpPr>
          <p:cNvPr id="6" name="Naslov 3"/>
          <p:cNvSpPr>
            <a:spLocks noGrp="1"/>
          </p:cNvSpPr>
          <p:nvPr>
            <p:ph type="title"/>
          </p:nvPr>
        </p:nvSpPr>
        <p:spPr>
          <a:xfrm>
            <a:off x="131896" y="186149"/>
            <a:ext cx="8904600" cy="657410"/>
          </a:xfrm>
        </p:spPr>
        <p:txBody>
          <a:bodyPr/>
          <a:lstStyle/>
          <a:p>
            <a:pPr algn="ctr"/>
            <a:r>
              <a:rPr lang="sl-SI" dirty="0"/>
              <a:t>Makro lokacija / Makro-</a:t>
            </a:r>
            <a:r>
              <a:rPr lang="sl-SI" dirty="0" err="1"/>
              <a:t>Standort</a:t>
            </a:r>
            <a:r>
              <a:rPr lang="sl-SI" dirty="0"/>
              <a:t> / </a:t>
            </a:r>
            <a:r>
              <a:rPr lang="sl-SI" dirty="0" err="1"/>
              <a:t>Macro</a:t>
            </a:r>
            <a:r>
              <a:rPr lang="sl-SI" dirty="0"/>
              <a:t> </a:t>
            </a:r>
            <a:r>
              <a:rPr lang="sl-SI" dirty="0" err="1"/>
              <a:t>location</a:t>
            </a:r>
            <a:r>
              <a:rPr lang="sl-SI" dirty="0"/>
              <a:t>:</a:t>
            </a:r>
            <a:br>
              <a:rPr lang="sl-SI" dirty="0"/>
            </a:br>
            <a:endParaRPr lang="sl-SI" dirty="0"/>
          </a:p>
        </p:txBody>
      </p:sp>
      <p:pic>
        <p:nvPicPr>
          <p:cNvPr id="7" name="Slika 6"/>
          <p:cNvPicPr>
            <a:picLocks noChangeAspect="1"/>
          </p:cNvPicPr>
          <p:nvPr/>
        </p:nvPicPr>
        <p:blipFill>
          <a:blip r:embed="rId2"/>
          <a:stretch>
            <a:fillRect/>
          </a:stretch>
        </p:blipFill>
        <p:spPr>
          <a:xfrm>
            <a:off x="1944326" y="958333"/>
            <a:ext cx="5220072" cy="3782392"/>
          </a:xfrm>
          <a:prstGeom prst="rect">
            <a:avLst/>
          </a:prstGeom>
        </p:spPr>
      </p:pic>
    </p:spTree>
    <p:extLst>
      <p:ext uri="{BB962C8B-B14F-4D97-AF65-F5344CB8AC3E}">
        <p14:creationId xmlns:p14="http://schemas.microsoft.com/office/powerpoint/2010/main" val="277495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idx="1"/>
          </p:nvPr>
        </p:nvSpPr>
        <p:spPr>
          <a:xfrm>
            <a:off x="683568" y="1059582"/>
            <a:ext cx="4213584" cy="3528392"/>
          </a:xfrm>
        </p:spPr>
        <p:txBody>
          <a:bodyPr/>
          <a:lstStyle/>
          <a:p>
            <a:r>
              <a:rPr lang="sl-SI" sz="1400" dirty="0"/>
              <a:t>Zemljišče se nahaja ob eni od poslovalnic Lidl v Mariboru, nasproti Medicinsko Termalnega centra. Zaradi dobre lokacije ob zahodni vpadnici v mesto je zemljišče še posebej zanimivo. </a:t>
            </a:r>
          </a:p>
          <a:p>
            <a:r>
              <a:rPr lang="sl-SI" sz="1400" dirty="0" err="1"/>
              <a:t>Das</a:t>
            </a:r>
            <a:r>
              <a:rPr lang="sl-SI" sz="1400" dirty="0"/>
              <a:t> </a:t>
            </a:r>
            <a:r>
              <a:rPr lang="sl-SI" sz="1400" dirty="0" err="1"/>
              <a:t>Grundstück</a:t>
            </a:r>
            <a:r>
              <a:rPr lang="sl-SI" sz="1400" dirty="0"/>
              <a:t> </a:t>
            </a:r>
            <a:r>
              <a:rPr lang="sl-SI" sz="1400" dirty="0" err="1"/>
              <a:t>liegt</a:t>
            </a:r>
            <a:r>
              <a:rPr lang="sl-SI" sz="1400" dirty="0"/>
              <a:t> </a:t>
            </a:r>
            <a:r>
              <a:rPr lang="sl-SI" sz="1400" dirty="0" err="1"/>
              <a:t>unmittelbar</a:t>
            </a:r>
            <a:r>
              <a:rPr lang="sl-SI" sz="1400" dirty="0"/>
              <a:t> neben </a:t>
            </a:r>
            <a:r>
              <a:rPr lang="sl-SI" sz="1400" dirty="0" err="1"/>
              <a:t>einer</a:t>
            </a:r>
            <a:r>
              <a:rPr lang="sl-SI" sz="1400" dirty="0"/>
              <a:t> Lidl  Filiale, </a:t>
            </a:r>
            <a:r>
              <a:rPr lang="sl-SI" sz="1400" dirty="0" err="1"/>
              <a:t>sowie</a:t>
            </a:r>
            <a:r>
              <a:rPr lang="sl-SI" sz="1400" dirty="0"/>
              <a:t> </a:t>
            </a:r>
            <a:r>
              <a:rPr lang="sl-SI" sz="1400" dirty="0" err="1"/>
              <a:t>gegenüber</a:t>
            </a:r>
            <a:r>
              <a:rPr lang="sl-SI" sz="1400" dirty="0"/>
              <a:t> des </a:t>
            </a:r>
            <a:r>
              <a:rPr lang="sl-SI" sz="1400" dirty="0" err="1"/>
              <a:t>Thermalbads</a:t>
            </a:r>
            <a:r>
              <a:rPr lang="sl-SI" sz="1400" dirty="0"/>
              <a:t>. </a:t>
            </a:r>
            <a:r>
              <a:rPr lang="sl-SI" sz="1400" dirty="0" err="1"/>
              <a:t>Wegen</a:t>
            </a:r>
            <a:r>
              <a:rPr lang="sl-SI" sz="1400" dirty="0"/>
              <a:t> der </a:t>
            </a:r>
            <a:r>
              <a:rPr lang="sl-SI" sz="1400" dirty="0" err="1"/>
              <a:t>guten</a:t>
            </a:r>
            <a:r>
              <a:rPr lang="sl-SI" sz="1400" dirty="0"/>
              <a:t> </a:t>
            </a:r>
            <a:r>
              <a:rPr lang="sl-SI" sz="1400" dirty="0" err="1"/>
              <a:t>Lage</a:t>
            </a:r>
            <a:r>
              <a:rPr lang="sl-SI" sz="1400" dirty="0"/>
              <a:t> </a:t>
            </a:r>
            <a:r>
              <a:rPr lang="sl-SI" sz="1400" dirty="0" err="1"/>
              <a:t>an</a:t>
            </a:r>
            <a:r>
              <a:rPr lang="sl-SI" sz="1400" dirty="0"/>
              <a:t> der </a:t>
            </a:r>
            <a:r>
              <a:rPr lang="sl-SI" sz="1400" dirty="0" err="1"/>
              <a:t>westlichen</a:t>
            </a:r>
            <a:r>
              <a:rPr lang="sl-SI" sz="1400" dirty="0"/>
              <a:t> </a:t>
            </a:r>
            <a:r>
              <a:rPr lang="sl-SI" sz="1400" dirty="0" err="1"/>
              <a:t>Einfallstraße</a:t>
            </a:r>
            <a:r>
              <a:rPr lang="sl-SI" sz="1400" dirty="0"/>
              <a:t> </a:t>
            </a:r>
            <a:r>
              <a:rPr lang="sl-SI" sz="1400" dirty="0" err="1"/>
              <a:t>ist</a:t>
            </a:r>
            <a:r>
              <a:rPr lang="sl-SI" sz="1400" dirty="0"/>
              <a:t> </a:t>
            </a:r>
            <a:r>
              <a:rPr lang="sl-SI" sz="1400" dirty="0" err="1"/>
              <a:t>das</a:t>
            </a:r>
            <a:r>
              <a:rPr lang="sl-SI" sz="1400" dirty="0"/>
              <a:t> </a:t>
            </a:r>
            <a:r>
              <a:rPr lang="sl-SI" sz="1400" dirty="0" err="1"/>
              <a:t>Grundstück</a:t>
            </a:r>
            <a:r>
              <a:rPr lang="sl-SI" sz="1400" dirty="0"/>
              <a:t> </a:t>
            </a:r>
            <a:r>
              <a:rPr lang="sl-SI" sz="1400" dirty="0" err="1"/>
              <a:t>besonders</a:t>
            </a:r>
            <a:r>
              <a:rPr lang="sl-SI" sz="1400" dirty="0"/>
              <a:t> </a:t>
            </a:r>
            <a:r>
              <a:rPr lang="sl-SI" sz="1400" dirty="0" err="1"/>
              <a:t>attraktiv</a:t>
            </a:r>
            <a:r>
              <a:rPr lang="sl-SI" sz="1400" dirty="0"/>
              <a:t>.</a:t>
            </a:r>
          </a:p>
          <a:p>
            <a:r>
              <a:rPr lang="sl-SI" sz="1400" dirty="0" err="1"/>
              <a:t>The</a:t>
            </a:r>
            <a:r>
              <a:rPr lang="sl-SI" sz="1400" dirty="0"/>
              <a:t> </a:t>
            </a:r>
            <a:r>
              <a:rPr lang="sl-SI" sz="1400" dirty="0" err="1"/>
              <a:t>property</a:t>
            </a:r>
            <a:r>
              <a:rPr lang="sl-SI" sz="1400" dirty="0"/>
              <a:t> is </a:t>
            </a:r>
            <a:r>
              <a:rPr lang="sl-SI" sz="1400" dirty="0" err="1"/>
              <a:t>located</a:t>
            </a:r>
            <a:r>
              <a:rPr lang="sl-SI" sz="1400" dirty="0"/>
              <a:t> </a:t>
            </a:r>
            <a:r>
              <a:rPr lang="sl-SI" sz="1400" dirty="0" err="1"/>
              <a:t>next</a:t>
            </a:r>
            <a:r>
              <a:rPr lang="sl-SI" sz="1400" dirty="0"/>
              <a:t> to a Lidl store </a:t>
            </a:r>
            <a:r>
              <a:rPr lang="sl-SI" sz="1400" dirty="0" err="1"/>
              <a:t>and</a:t>
            </a:r>
            <a:r>
              <a:rPr lang="sl-SI" sz="1400" dirty="0"/>
              <a:t> </a:t>
            </a:r>
            <a:r>
              <a:rPr lang="sl-SI" sz="1400" dirty="0" err="1"/>
              <a:t>opposite</a:t>
            </a:r>
            <a:r>
              <a:rPr lang="sl-SI" sz="1400" dirty="0"/>
              <a:t> a  </a:t>
            </a:r>
            <a:r>
              <a:rPr lang="sl-SI" sz="1400" dirty="0" err="1"/>
              <a:t>Spa</a:t>
            </a:r>
            <a:r>
              <a:rPr lang="sl-SI" sz="1400" dirty="0"/>
              <a:t>. It is </a:t>
            </a:r>
            <a:r>
              <a:rPr lang="sl-SI" sz="1400" dirty="0" err="1"/>
              <a:t>especially</a:t>
            </a:r>
            <a:r>
              <a:rPr lang="sl-SI" sz="1400" dirty="0"/>
              <a:t> </a:t>
            </a:r>
            <a:r>
              <a:rPr lang="sl-SI" sz="1400" dirty="0" err="1"/>
              <a:t>attractive</a:t>
            </a:r>
            <a:r>
              <a:rPr lang="sl-SI" sz="1400" dirty="0"/>
              <a:t> </a:t>
            </a:r>
            <a:r>
              <a:rPr lang="sl-SI" sz="1400" dirty="0" err="1"/>
              <a:t>due</a:t>
            </a:r>
            <a:r>
              <a:rPr lang="sl-SI" sz="1400" dirty="0"/>
              <a:t> to a </a:t>
            </a:r>
            <a:r>
              <a:rPr lang="sl-SI" sz="1400" dirty="0" err="1"/>
              <a:t>good</a:t>
            </a:r>
            <a:r>
              <a:rPr lang="sl-SI" sz="1400" dirty="0"/>
              <a:t> </a:t>
            </a:r>
            <a:r>
              <a:rPr lang="sl-SI" sz="1400" dirty="0" err="1"/>
              <a:t>location</a:t>
            </a:r>
            <a:r>
              <a:rPr lang="sl-SI" sz="1400" dirty="0"/>
              <a:t> at a </a:t>
            </a:r>
            <a:r>
              <a:rPr lang="sl-SI" sz="1400" dirty="0" err="1"/>
              <a:t>main</a:t>
            </a:r>
            <a:r>
              <a:rPr lang="sl-SI" sz="1400" dirty="0"/>
              <a:t> </a:t>
            </a:r>
            <a:r>
              <a:rPr lang="sl-SI" sz="1400" dirty="0" err="1"/>
              <a:t>street</a:t>
            </a:r>
            <a:r>
              <a:rPr lang="sl-SI" sz="1400" dirty="0"/>
              <a:t> </a:t>
            </a:r>
            <a:r>
              <a:rPr lang="sl-SI" sz="1400" dirty="0" err="1"/>
              <a:t>leading</a:t>
            </a:r>
            <a:r>
              <a:rPr lang="sl-SI" sz="1400" dirty="0"/>
              <a:t> </a:t>
            </a:r>
            <a:r>
              <a:rPr lang="sl-SI" sz="1400" dirty="0" err="1"/>
              <a:t>into</a:t>
            </a:r>
            <a:r>
              <a:rPr lang="sl-SI" sz="1400" dirty="0"/>
              <a:t> </a:t>
            </a:r>
            <a:r>
              <a:rPr lang="sl-SI" sz="1400" dirty="0" err="1"/>
              <a:t>the</a:t>
            </a:r>
            <a:r>
              <a:rPr lang="sl-SI" sz="1400" dirty="0"/>
              <a:t> </a:t>
            </a:r>
            <a:r>
              <a:rPr lang="sl-SI" sz="1400" dirty="0" err="1"/>
              <a:t>city</a:t>
            </a:r>
            <a:r>
              <a:rPr lang="sl-SI" sz="1400" dirty="0"/>
              <a:t>.</a:t>
            </a:r>
          </a:p>
          <a:p>
            <a:endParaRPr lang="sl-SI" sz="1400" dirty="0"/>
          </a:p>
          <a:p>
            <a:endParaRPr lang="sl-SI" sz="1400" dirty="0"/>
          </a:p>
          <a:p>
            <a:endParaRPr lang="sl-SI" sz="1400" dirty="0"/>
          </a:p>
          <a:p>
            <a:endParaRPr lang="sl-SI" dirty="0"/>
          </a:p>
          <a:p>
            <a:endParaRPr lang="sl-SI" dirty="0"/>
          </a:p>
          <a:p>
            <a:endParaRPr lang="sl-SI" dirty="0"/>
          </a:p>
        </p:txBody>
      </p:sp>
      <p:sp>
        <p:nvSpPr>
          <p:cNvPr id="7" name="Označba mesta vsebine 2"/>
          <p:cNvSpPr txBox="1">
            <a:spLocks/>
          </p:cNvSpPr>
          <p:nvPr/>
        </p:nvSpPr>
        <p:spPr>
          <a:xfrm>
            <a:off x="395536" y="1491630"/>
            <a:ext cx="6965995" cy="2700000"/>
          </a:xfrm>
          <a:prstGeom prst="rect">
            <a:avLst/>
          </a:prstGeom>
        </p:spPr>
        <p:txBody>
          <a:bodyPr vert="horz" lIns="144000" tIns="0" rIns="0" bIns="0" rtlCol="0" anchor="b" anchorCtr="0">
            <a:normAutofit/>
          </a:bodyPr>
          <a:lstStyle>
            <a:lvl1pPr marL="0" indent="0" algn="l" defTabSz="914400" rtl="0" eaLnBrk="1" latinLnBrk="0" hangingPunct="1">
              <a:lnSpc>
                <a:spcPct val="110000"/>
              </a:lnSpc>
              <a:spcBef>
                <a:spcPts val="0"/>
              </a:spcBef>
              <a:buFont typeface="Arial" panose="020B0604020202020204" pitchFamily="34" charset="0"/>
              <a:buNone/>
              <a:defRPr sz="1200" b="1" kern="1200">
                <a:solidFill>
                  <a:schemeClr val="bg1"/>
                </a:solidFill>
                <a:latin typeface="+mn-lt"/>
                <a:ea typeface="+mn-ea"/>
                <a:cs typeface="+mn-cs"/>
              </a:defRPr>
            </a:lvl1pPr>
            <a:lvl2pPr marL="4572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50000"/>
              </a:lnSpc>
            </a:pPr>
            <a:endParaRPr lang="sl-SI" dirty="0"/>
          </a:p>
        </p:txBody>
      </p:sp>
      <p:sp>
        <p:nvSpPr>
          <p:cNvPr id="5" name="Označba mesta številke diapozitiva 4"/>
          <p:cNvSpPr>
            <a:spLocks noGrp="1"/>
          </p:cNvSpPr>
          <p:nvPr>
            <p:ph type="sldNum" sz="quarter" idx="12"/>
          </p:nvPr>
        </p:nvSpPr>
        <p:spPr/>
        <p:txBody>
          <a:bodyPr/>
          <a:lstStyle/>
          <a:p>
            <a:fld id="{22CCC3FC-DC26-47E0-8237-9E99B89FF03A}" type="slidenum">
              <a:rPr lang="en-US" smtClean="0"/>
              <a:pPr/>
              <a:t>12</a:t>
            </a:fld>
            <a:endParaRPr lang="en-US"/>
          </a:p>
        </p:txBody>
      </p:sp>
      <p:sp>
        <p:nvSpPr>
          <p:cNvPr id="8" name="Naslov 3"/>
          <p:cNvSpPr>
            <a:spLocks noGrp="1"/>
          </p:cNvSpPr>
          <p:nvPr>
            <p:ph type="title"/>
          </p:nvPr>
        </p:nvSpPr>
        <p:spPr>
          <a:xfrm>
            <a:off x="179511" y="215738"/>
            <a:ext cx="8786972" cy="375492"/>
          </a:xfrm>
        </p:spPr>
        <p:txBody>
          <a:bodyPr/>
          <a:lstStyle/>
          <a:p>
            <a:pPr algn="ctr"/>
            <a:r>
              <a:rPr lang="sl-SI" sz="2000" dirty="0" err="1"/>
              <a:t>Mikro</a:t>
            </a:r>
            <a:r>
              <a:rPr lang="sl-SI" sz="2000" dirty="0"/>
              <a:t> lokacija / </a:t>
            </a:r>
            <a:r>
              <a:rPr lang="sl-SI" sz="2000" dirty="0" err="1"/>
              <a:t>Mikro-Standort</a:t>
            </a:r>
            <a:r>
              <a:rPr lang="sl-SI" sz="2000" dirty="0"/>
              <a:t> / </a:t>
            </a:r>
            <a:r>
              <a:rPr lang="sl-SI" sz="2000" dirty="0" err="1"/>
              <a:t>Micro</a:t>
            </a:r>
            <a:r>
              <a:rPr lang="sl-SI" sz="2000" dirty="0"/>
              <a:t> </a:t>
            </a:r>
            <a:r>
              <a:rPr lang="sl-SI" sz="2000" dirty="0" err="1"/>
              <a:t>location</a:t>
            </a:r>
            <a:endParaRPr lang="sl-SI" dirty="0"/>
          </a:p>
        </p:txBody>
      </p:sp>
      <p:pic>
        <p:nvPicPr>
          <p:cNvPr id="4" name="Slika 3"/>
          <p:cNvPicPr>
            <a:picLocks noChangeAspect="1"/>
          </p:cNvPicPr>
          <p:nvPr/>
        </p:nvPicPr>
        <p:blipFill>
          <a:blip r:embed="rId3"/>
          <a:stretch>
            <a:fillRect/>
          </a:stretch>
        </p:blipFill>
        <p:spPr>
          <a:xfrm>
            <a:off x="4977567" y="1059582"/>
            <a:ext cx="3293584" cy="3312368"/>
          </a:xfrm>
          <a:prstGeom prst="rect">
            <a:avLst/>
          </a:prstGeom>
        </p:spPr>
      </p:pic>
    </p:spTree>
    <p:extLst>
      <p:ext uri="{BB962C8B-B14F-4D97-AF65-F5344CB8AC3E}">
        <p14:creationId xmlns:p14="http://schemas.microsoft.com/office/powerpoint/2010/main" val="80993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l-SI" dirty="0"/>
              <a:t>Zemljišče MARIBOR / </a:t>
            </a:r>
            <a:r>
              <a:rPr lang="sl-SI" dirty="0" err="1"/>
              <a:t>grundstück</a:t>
            </a:r>
            <a:r>
              <a:rPr lang="sl-SI" dirty="0"/>
              <a:t> MARIBOR </a:t>
            </a:r>
          </a:p>
        </p:txBody>
      </p:sp>
      <p:sp>
        <p:nvSpPr>
          <p:cNvPr id="3" name="Označba mesta besedila 2"/>
          <p:cNvSpPr>
            <a:spLocks noGrp="1"/>
          </p:cNvSpPr>
          <p:nvPr>
            <p:ph idx="1"/>
          </p:nvPr>
        </p:nvSpPr>
        <p:spPr>
          <a:xfrm>
            <a:off x="430424" y="1059582"/>
            <a:ext cx="6985892" cy="3528392"/>
          </a:xfrm>
        </p:spPr>
        <p:txBody>
          <a:bodyPr/>
          <a:lstStyle/>
          <a:p>
            <a:pPr marL="285750" indent="-285750">
              <a:buFont typeface="Arial" panose="020B0604020202020204" pitchFamily="34" charset="0"/>
              <a:buChar char="•"/>
            </a:pPr>
            <a:endParaRPr lang="sl-SI" dirty="0"/>
          </a:p>
          <a:p>
            <a:endParaRPr lang="sl-SI" dirty="0"/>
          </a:p>
          <a:p>
            <a:endParaRPr lang="sl-SI" dirty="0"/>
          </a:p>
          <a:p>
            <a:endParaRPr lang="sl-SI" dirty="0"/>
          </a:p>
        </p:txBody>
      </p:sp>
      <p:sp>
        <p:nvSpPr>
          <p:cNvPr id="7" name="Označba mesta vsebine 2"/>
          <p:cNvSpPr txBox="1">
            <a:spLocks/>
          </p:cNvSpPr>
          <p:nvPr/>
        </p:nvSpPr>
        <p:spPr>
          <a:xfrm>
            <a:off x="395536" y="1491630"/>
            <a:ext cx="6965995" cy="2700000"/>
          </a:xfrm>
          <a:prstGeom prst="rect">
            <a:avLst/>
          </a:prstGeom>
        </p:spPr>
        <p:txBody>
          <a:bodyPr vert="horz" lIns="144000" tIns="0" rIns="0" bIns="0" rtlCol="0" anchor="b" anchorCtr="0">
            <a:normAutofit/>
          </a:bodyPr>
          <a:lstStyle>
            <a:lvl1pPr marL="0" indent="0" algn="l" defTabSz="914400" rtl="0" eaLnBrk="1" latinLnBrk="0" hangingPunct="1">
              <a:lnSpc>
                <a:spcPct val="110000"/>
              </a:lnSpc>
              <a:spcBef>
                <a:spcPts val="0"/>
              </a:spcBef>
              <a:buFont typeface="Arial" panose="020B0604020202020204" pitchFamily="34" charset="0"/>
              <a:buNone/>
              <a:defRPr sz="1200" b="1" kern="1200">
                <a:solidFill>
                  <a:schemeClr val="bg1"/>
                </a:solidFill>
                <a:latin typeface="+mn-lt"/>
                <a:ea typeface="+mn-ea"/>
                <a:cs typeface="+mn-cs"/>
              </a:defRPr>
            </a:lvl1pPr>
            <a:lvl2pPr marL="4572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50000"/>
              </a:lnSpc>
            </a:pPr>
            <a:endParaRPr lang="sl-SI" dirty="0"/>
          </a:p>
        </p:txBody>
      </p:sp>
      <p:sp>
        <p:nvSpPr>
          <p:cNvPr id="2" name="Označba mesta številke diapozitiva 1"/>
          <p:cNvSpPr>
            <a:spLocks noGrp="1"/>
          </p:cNvSpPr>
          <p:nvPr>
            <p:ph type="sldNum" sz="quarter" idx="12"/>
          </p:nvPr>
        </p:nvSpPr>
        <p:spPr/>
        <p:txBody>
          <a:bodyPr/>
          <a:lstStyle/>
          <a:p>
            <a:fld id="{22CCC3FC-DC26-47E0-8237-9E99B89FF03A}" type="slidenum">
              <a:rPr lang="en-US" smtClean="0"/>
              <a:pPr/>
              <a:t>13</a:t>
            </a:fld>
            <a:endParaRPr lang="en-US"/>
          </a:p>
        </p:txBody>
      </p:sp>
      <p:sp>
        <p:nvSpPr>
          <p:cNvPr id="16" name="Naslov 3"/>
          <p:cNvSpPr txBox="1">
            <a:spLocks/>
          </p:cNvSpPr>
          <p:nvPr/>
        </p:nvSpPr>
        <p:spPr>
          <a:xfrm>
            <a:off x="360362" y="195486"/>
            <a:ext cx="8388102" cy="470364"/>
          </a:xfrm>
          <a:prstGeom prst="rect">
            <a:avLst/>
          </a:prstGeom>
          <a:gradFill>
            <a:gsLst>
              <a:gs pos="25000">
                <a:schemeClr val="accent1"/>
              </a:gs>
              <a:gs pos="50000">
                <a:srgbClr val="007DC6"/>
              </a:gs>
            </a:gsLst>
            <a:lin ang="0" scaled="0"/>
          </a:gradFill>
        </p:spPr>
        <p:txBody>
          <a:bodyPr vert="horz" lIns="91440" tIns="0" rIns="91440" bIns="0" rtlCol="0" anchor="ctr">
            <a:noAutofit/>
          </a:bodyPr>
          <a:lstStyle>
            <a:lvl1pPr algn="l" defTabSz="914400" rtl="0" eaLnBrk="1" latinLnBrk="0" hangingPunct="1">
              <a:spcBef>
                <a:spcPct val="0"/>
              </a:spcBef>
              <a:buNone/>
              <a:defRPr sz="2250" b="1" kern="1200" cap="all" baseline="0">
                <a:solidFill>
                  <a:schemeClr val="bg1"/>
                </a:solidFill>
                <a:latin typeface="+mj-lt"/>
                <a:ea typeface="+mj-ea"/>
                <a:cs typeface="+mj-cs"/>
              </a:defRPr>
            </a:lvl1pPr>
          </a:lstStyle>
          <a:p>
            <a:pPr algn="ctr"/>
            <a:r>
              <a:rPr lang="sl-SI" sz="2000" dirty="0"/>
              <a:t>Dodatni podatki o zemljišču / </a:t>
            </a:r>
            <a:r>
              <a:rPr lang="sl-SI" sz="2000" dirty="0" err="1"/>
              <a:t>Zusätzliche</a:t>
            </a:r>
            <a:r>
              <a:rPr lang="sl-SI" sz="2000" dirty="0"/>
              <a:t> </a:t>
            </a:r>
            <a:r>
              <a:rPr lang="sl-SI" sz="2000" dirty="0" err="1"/>
              <a:t>Angaben</a:t>
            </a:r>
            <a:r>
              <a:rPr lang="sl-SI" sz="2000" dirty="0"/>
              <a:t> zum </a:t>
            </a:r>
            <a:r>
              <a:rPr lang="sl-SI" sz="2000" dirty="0" err="1"/>
              <a:t>Grundstück</a:t>
            </a:r>
            <a:r>
              <a:rPr lang="sl-SI" sz="2000" dirty="0"/>
              <a:t> / </a:t>
            </a:r>
            <a:r>
              <a:rPr lang="sl-SI" sz="2000" dirty="0" err="1"/>
              <a:t>Detailed</a:t>
            </a:r>
            <a:r>
              <a:rPr lang="sl-SI" sz="2000" dirty="0"/>
              <a:t> </a:t>
            </a:r>
            <a:r>
              <a:rPr lang="sl-SI" sz="2000" dirty="0" err="1"/>
              <a:t>propery</a:t>
            </a:r>
            <a:r>
              <a:rPr lang="sl-SI" sz="2000" dirty="0"/>
              <a:t> data</a:t>
            </a:r>
            <a:endParaRPr lang="sl-SI" dirty="0"/>
          </a:p>
        </p:txBody>
      </p:sp>
      <p:graphicFrame>
        <p:nvGraphicFramePr>
          <p:cNvPr id="17" name="Tabela 16"/>
          <p:cNvGraphicFramePr>
            <a:graphicFrameLocks noGrp="1"/>
          </p:cNvGraphicFramePr>
          <p:nvPr>
            <p:extLst>
              <p:ext uri="{D42A27DB-BD31-4B8C-83A1-F6EECF244321}">
                <p14:modId xmlns:p14="http://schemas.microsoft.com/office/powerpoint/2010/main" val="4207207272"/>
              </p:ext>
            </p:extLst>
          </p:nvPr>
        </p:nvGraphicFramePr>
        <p:xfrm>
          <a:off x="588901" y="933595"/>
          <a:ext cx="7776863" cy="3169920"/>
        </p:xfrm>
        <a:graphic>
          <a:graphicData uri="http://schemas.openxmlformats.org/drawingml/2006/table">
            <a:tbl>
              <a:tblPr firstRow="1" bandRow="1">
                <a:tableStyleId>{5C22544A-7EE6-4342-B048-85BDC9FD1C3A}</a:tableStyleId>
              </a:tblPr>
              <a:tblGrid>
                <a:gridCol w="5324287">
                  <a:extLst>
                    <a:ext uri="{9D8B030D-6E8A-4147-A177-3AD203B41FA5}">
                      <a16:colId xmlns:a16="http://schemas.microsoft.com/office/drawing/2014/main" val="20000"/>
                    </a:ext>
                  </a:extLst>
                </a:gridCol>
                <a:gridCol w="2452576">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a:t>Komunalna opremljenost / </a:t>
                      </a: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err="1"/>
                        <a:t>Kommunale</a:t>
                      </a:r>
                      <a:r>
                        <a:rPr lang="sl-SI" sz="1400" dirty="0"/>
                        <a:t> </a:t>
                      </a:r>
                      <a:r>
                        <a:rPr lang="sl-SI" sz="1400" dirty="0" err="1"/>
                        <a:t>Anlagen</a:t>
                      </a:r>
                      <a:r>
                        <a:rPr lang="sl-SI" sz="14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err="1"/>
                        <a:t>Utilities</a:t>
                      </a:r>
                      <a:endParaRPr lang="sl-SI" sz="1400" dirty="0"/>
                    </a:p>
                    <a:p>
                      <a:endParaRPr lang="sl-SI" sz="1400" dirty="0"/>
                    </a:p>
                  </a:txBody>
                  <a:tcPr/>
                </a:tc>
                <a:tc>
                  <a:txBody>
                    <a:bodyPr/>
                    <a:lstStyle/>
                    <a:p>
                      <a:pPr algn="ctr"/>
                      <a:r>
                        <a:rPr lang="sl-SI" sz="1400" dirty="0"/>
                        <a:t>Inštalirano /</a:t>
                      </a:r>
                      <a:r>
                        <a:rPr lang="sl-SI" sz="1400" baseline="0" dirty="0"/>
                        <a:t> </a:t>
                      </a:r>
                      <a:r>
                        <a:rPr lang="sl-SI" sz="1400" baseline="0" dirty="0" err="1"/>
                        <a:t>Installiert</a:t>
                      </a:r>
                      <a:r>
                        <a:rPr lang="sl-SI" sz="1400" baseline="0" dirty="0"/>
                        <a:t> / </a:t>
                      </a:r>
                    </a:p>
                    <a:p>
                      <a:pPr algn="ctr"/>
                      <a:r>
                        <a:rPr lang="sl-SI" sz="1400" baseline="0" dirty="0" err="1"/>
                        <a:t>Installed</a:t>
                      </a:r>
                      <a:endParaRPr lang="sl-SI" sz="1400" dirty="0"/>
                    </a:p>
                  </a:txBody>
                  <a:tcPr/>
                </a:tc>
                <a:extLst>
                  <a:ext uri="{0D108BD9-81ED-4DB2-BD59-A6C34878D82A}">
                    <a16:rowId xmlns:a16="http://schemas.microsoft.com/office/drawing/2014/main" val="10000"/>
                  </a:ext>
                </a:extLst>
              </a:tr>
              <a:tr h="370840">
                <a:tc>
                  <a:txBody>
                    <a:bodyPr/>
                    <a:lstStyle/>
                    <a:p>
                      <a:r>
                        <a:rPr lang="sl-SI" sz="1400" dirty="0"/>
                        <a:t>Elektrika /</a:t>
                      </a:r>
                      <a:r>
                        <a:rPr lang="sl-SI" sz="1400" baseline="0" dirty="0"/>
                        <a:t> </a:t>
                      </a:r>
                      <a:r>
                        <a:rPr lang="sl-SI" sz="1400" baseline="0" dirty="0" err="1"/>
                        <a:t>Strom</a:t>
                      </a:r>
                      <a:r>
                        <a:rPr lang="sl-SI" sz="1400" baseline="0" dirty="0"/>
                        <a:t> / </a:t>
                      </a:r>
                      <a:r>
                        <a:rPr lang="sl-SI" sz="1400" baseline="0" dirty="0" err="1"/>
                        <a:t>Electricity</a:t>
                      </a:r>
                      <a:endParaRPr lang="sl-SI" sz="1400" dirty="0"/>
                    </a:p>
                  </a:txBody>
                  <a:tcPr/>
                </a:tc>
                <a:tc>
                  <a:txBody>
                    <a:bodyPr/>
                    <a:lstStyle/>
                    <a:p>
                      <a:pPr algn="ctr"/>
                      <a:r>
                        <a:rPr lang="sl-SI" dirty="0"/>
                        <a:t>+</a:t>
                      </a:r>
                    </a:p>
                  </a:txBody>
                  <a:tcPr/>
                </a:tc>
                <a:extLst>
                  <a:ext uri="{0D108BD9-81ED-4DB2-BD59-A6C34878D82A}">
                    <a16:rowId xmlns:a16="http://schemas.microsoft.com/office/drawing/2014/main" val="10001"/>
                  </a:ext>
                </a:extLst>
              </a:tr>
              <a:tr h="370840">
                <a:tc>
                  <a:txBody>
                    <a:bodyPr/>
                    <a:lstStyle/>
                    <a:p>
                      <a:r>
                        <a:rPr lang="sl-SI" sz="1400" dirty="0"/>
                        <a:t>Voda / </a:t>
                      </a:r>
                      <a:r>
                        <a:rPr lang="sl-SI" sz="1400" dirty="0" err="1"/>
                        <a:t>Wasserversorgung</a:t>
                      </a:r>
                      <a:r>
                        <a:rPr lang="sl-SI" sz="1400" dirty="0"/>
                        <a:t> / </a:t>
                      </a:r>
                      <a:r>
                        <a:rPr lang="sl-SI" sz="1400" dirty="0" err="1"/>
                        <a:t>Water</a:t>
                      </a:r>
                      <a:r>
                        <a:rPr lang="sl-SI" sz="1400" dirty="0"/>
                        <a:t> </a:t>
                      </a:r>
                    </a:p>
                  </a:txBody>
                  <a:tcPr/>
                </a:tc>
                <a:tc>
                  <a:txBody>
                    <a:bodyPr/>
                    <a:lstStyle/>
                    <a:p>
                      <a:pPr algn="ctr"/>
                      <a:r>
                        <a:rPr lang="sl-SI" dirty="0"/>
                        <a:t>+</a:t>
                      </a:r>
                    </a:p>
                  </a:txBody>
                  <a:tcPr/>
                </a:tc>
                <a:extLst>
                  <a:ext uri="{0D108BD9-81ED-4DB2-BD59-A6C34878D82A}">
                    <a16:rowId xmlns:a16="http://schemas.microsoft.com/office/drawing/2014/main" val="10002"/>
                  </a:ext>
                </a:extLst>
              </a:tr>
              <a:tr h="370840">
                <a:tc>
                  <a:txBody>
                    <a:bodyPr/>
                    <a:lstStyle/>
                    <a:p>
                      <a:r>
                        <a:rPr lang="sl-SI" sz="1400" dirty="0"/>
                        <a:t>Kanalizacija / </a:t>
                      </a:r>
                      <a:r>
                        <a:rPr lang="sl-SI" sz="1400" dirty="0" err="1"/>
                        <a:t>Kanalisation</a:t>
                      </a:r>
                      <a:r>
                        <a:rPr lang="sl-SI" sz="1400" dirty="0"/>
                        <a:t> / </a:t>
                      </a:r>
                      <a:r>
                        <a:rPr lang="sl-SI" sz="1400" dirty="0" err="1"/>
                        <a:t>Sewerage</a:t>
                      </a:r>
                      <a:endParaRPr lang="sl-SI" sz="1400" dirty="0"/>
                    </a:p>
                  </a:txBody>
                  <a:tcPr/>
                </a:tc>
                <a:tc>
                  <a:txBody>
                    <a:bodyPr/>
                    <a:lstStyle/>
                    <a:p>
                      <a:pPr algn="ctr"/>
                      <a:r>
                        <a:rPr lang="sl-SI" dirty="0"/>
                        <a:t>+</a:t>
                      </a:r>
                    </a:p>
                  </a:txBody>
                  <a:tcPr/>
                </a:tc>
                <a:extLst>
                  <a:ext uri="{0D108BD9-81ED-4DB2-BD59-A6C34878D82A}">
                    <a16:rowId xmlns:a16="http://schemas.microsoft.com/office/drawing/2014/main" val="10003"/>
                  </a:ext>
                </a:extLst>
              </a:tr>
              <a:tr h="370840">
                <a:tc>
                  <a:txBody>
                    <a:bodyPr/>
                    <a:lstStyle/>
                    <a:p>
                      <a:r>
                        <a:rPr lang="sl-SI" sz="1400" dirty="0"/>
                        <a:t>Plin / Gas / Gas</a:t>
                      </a:r>
                    </a:p>
                  </a:txBody>
                  <a:tcPr/>
                </a:tc>
                <a:tc>
                  <a:txBody>
                    <a:bodyPr/>
                    <a:lstStyle/>
                    <a:p>
                      <a:pPr algn="ctr"/>
                      <a:r>
                        <a:rPr lang="sl-SI" dirty="0"/>
                        <a:t>+</a:t>
                      </a:r>
                    </a:p>
                  </a:txBody>
                  <a:tcPr/>
                </a:tc>
                <a:extLst>
                  <a:ext uri="{0D108BD9-81ED-4DB2-BD59-A6C34878D82A}">
                    <a16:rowId xmlns:a16="http://schemas.microsoft.com/office/drawing/2014/main" val="10004"/>
                  </a:ext>
                </a:extLst>
              </a:tr>
              <a:tr h="370840">
                <a:tc>
                  <a:txBody>
                    <a:bodyPr/>
                    <a:lstStyle/>
                    <a:p>
                      <a:r>
                        <a:rPr lang="sl-SI" sz="1400" dirty="0"/>
                        <a:t>Telekomunikacijski</a:t>
                      </a:r>
                      <a:r>
                        <a:rPr lang="sl-SI" sz="1400" baseline="0" dirty="0"/>
                        <a:t> / </a:t>
                      </a:r>
                      <a:r>
                        <a:rPr lang="sl-SI" sz="1400" baseline="0" dirty="0" err="1"/>
                        <a:t>Telekommunikation</a:t>
                      </a:r>
                      <a:r>
                        <a:rPr lang="sl-SI" sz="1400" baseline="0" dirty="0"/>
                        <a:t> / </a:t>
                      </a:r>
                      <a:r>
                        <a:rPr lang="sl-SI" sz="1400" baseline="0" dirty="0" err="1"/>
                        <a:t>Telecommunication</a:t>
                      </a:r>
                      <a:endParaRPr lang="sl-SI" sz="1400" dirty="0"/>
                    </a:p>
                  </a:txBody>
                  <a:tcPr/>
                </a:tc>
                <a:tc>
                  <a:txBody>
                    <a:bodyPr/>
                    <a:lstStyle/>
                    <a:p>
                      <a:pPr algn="ctr"/>
                      <a:r>
                        <a:rPr lang="sl-SI" dirty="0"/>
                        <a:t>+</a:t>
                      </a:r>
                    </a:p>
                  </a:txBody>
                  <a:tcPr/>
                </a:tc>
                <a:extLst>
                  <a:ext uri="{0D108BD9-81ED-4DB2-BD59-A6C34878D82A}">
                    <a16:rowId xmlns:a16="http://schemas.microsoft.com/office/drawing/2014/main" val="10005"/>
                  </a:ext>
                </a:extLst>
              </a:tr>
              <a:tr h="370840">
                <a:tc>
                  <a:txBody>
                    <a:bodyPr/>
                    <a:lstStyle/>
                    <a:p>
                      <a:r>
                        <a:rPr lang="sl-SI" sz="1400" dirty="0"/>
                        <a:t>Cestni priključek / </a:t>
                      </a:r>
                      <a:r>
                        <a:rPr lang="sl-SI" sz="1400" dirty="0" err="1"/>
                        <a:t>Strassenanschluss</a:t>
                      </a:r>
                      <a:r>
                        <a:rPr lang="sl-SI" sz="1400" dirty="0"/>
                        <a:t> / </a:t>
                      </a:r>
                      <a:r>
                        <a:rPr lang="sl-SI" sz="1400" dirty="0" err="1"/>
                        <a:t>Road</a:t>
                      </a:r>
                      <a:r>
                        <a:rPr lang="sl-SI" sz="1400" baseline="0" dirty="0"/>
                        <a:t> link</a:t>
                      </a:r>
                      <a:endParaRPr lang="sl-SI" sz="1400" dirty="0"/>
                    </a:p>
                  </a:txBody>
                  <a:tcPr/>
                </a:tc>
                <a:tc>
                  <a:txBody>
                    <a:bodyPr/>
                    <a:lstStyle/>
                    <a:p>
                      <a:pPr algn="ctr"/>
                      <a:r>
                        <a:rPr lang="sl-SI" dirty="0"/>
                        <a:t>+</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5519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60362" y="323850"/>
            <a:ext cx="8460110" cy="1023764"/>
          </a:xfrm>
        </p:spPr>
        <p:txBody>
          <a:bodyPr/>
          <a:lstStyle/>
          <a:p>
            <a:pPr algn="ctr"/>
            <a:r>
              <a:rPr lang="sl-SI" dirty="0"/>
              <a:t>Kontaktni podatki / </a:t>
            </a:r>
            <a:r>
              <a:rPr lang="sl-SI" dirty="0" err="1"/>
              <a:t>Contact</a:t>
            </a:r>
            <a:r>
              <a:rPr lang="sl-SI" dirty="0"/>
              <a:t> data / </a:t>
            </a:r>
            <a:r>
              <a:rPr lang="sl-SI" dirty="0" err="1"/>
              <a:t>Kontaktdaten</a:t>
            </a:r>
            <a:br>
              <a:rPr lang="sl-SI" dirty="0"/>
            </a:br>
            <a:endParaRPr lang="sl-SI" dirty="0"/>
          </a:p>
        </p:txBody>
      </p:sp>
      <p:sp>
        <p:nvSpPr>
          <p:cNvPr id="3" name="Označba mesta vsebine 2"/>
          <p:cNvSpPr>
            <a:spLocks noGrp="1"/>
          </p:cNvSpPr>
          <p:nvPr>
            <p:ph idx="1"/>
          </p:nvPr>
        </p:nvSpPr>
        <p:spPr>
          <a:xfrm>
            <a:off x="1547664" y="1851670"/>
            <a:ext cx="5885875" cy="2700000"/>
          </a:xfrm>
        </p:spPr>
        <p:txBody>
          <a:bodyPr/>
          <a:lstStyle/>
          <a:p>
            <a:pPr algn="ctr"/>
            <a:r>
              <a:rPr lang="sl-SI" dirty="0"/>
              <a:t>LIDL Slovenija </a:t>
            </a:r>
            <a:r>
              <a:rPr lang="sl-SI" dirty="0" err="1"/>
              <a:t>d.o.o</a:t>
            </a:r>
            <a:r>
              <a:rPr lang="sl-SI" dirty="0"/>
              <a:t>. </a:t>
            </a:r>
            <a:r>
              <a:rPr lang="sl-SI" dirty="0" err="1"/>
              <a:t>k.d</a:t>
            </a:r>
            <a:r>
              <a:rPr lang="sl-SI" dirty="0"/>
              <a:t>. </a:t>
            </a:r>
          </a:p>
          <a:p>
            <a:pPr algn="ctr"/>
            <a:r>
              <a:rPr lang="sl-SI" dirty="0"/>
              <a:t>E-Mail: nepremicnine@lidl.si </a:t>
            </a:r>
          </a:p>
          <a:p>
            <a:pPr algn="ctr"/>
            <a:r>
              <a:rPr lang="sl-SI" dirty="0"/>
              <a:t>Tel.: +386 (0)1 7297 661</a:t>
            </a:r>
          </a:p>
        </p:txBody>
      </p:sp>
      <p:sp>
        <p:nvSpPr>
          <p:cNvPr id="5" name="Označba mesta številke diapozitiva 4"/>
          <p:cNvSpPr>
            <a:spLocks noGrp="1"/>
          </p:cNvSpPr>
          <p:nvPr>
            <p:ph type="sldNum" sz="quarter" idx="12"/>
          </p:nvPr>
        </p:nvSpPr>
        <p:spPr/>
        <p:txBody>
          <a:bodyPr/>
          <a:lstStyle/>
          <a:p>
            <a:fld id="{22CCC3FC-DC26-47E0-8237-9E99B89FF03A}" type="slidenum">
              <a:rPr lang="en-US" smtClean="0"/>
              <a:pPr/>
              <a:t>14</a:t>
            </a:fld>
            <a:endParaRPr lang="en-US"/>
          </a:p>
        </p:txBody>
      </p:sp>
    </p:spTree>
    <p:extLst>
      <p:ext uri="{BB962C8B-B14F-4D97-AF65-F5344CB8AC3E}">
        <p14:creationId xmlns:p14="http://schemas.microsoft.com/office/powerpoint/2010/main" val="19396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a:xfrm>
            <a:off x="360362" y="323850"/>
            <a:ext cx="8388102" cy="342000"/>
          </a:xfrm>
        </p:spPr>
        <p:txBody>
          <a:bodyPr/>
          <a:lstStyle/>
          <a:p>
            <a:pPr algn="ctr"/>
            <a:r>
              <a:rPr lang="sl-SI" dirty="0"/>
              <a:t>Vsebina / </a:t>
            </a:r>
            <a:r>
              <a:rPr lang="sl-SI" dirty="0" err="1"/>
              <a:t>inhalt</a:t>
            </a:r>
            <a:r>
              <a:rPr lang="sl-SI" dirty="0"/>
              <a:t> / </a:t>
            </a:r>
            <a:r>
              <a:rPr lang="sl-SI" dirty="0" err="1"/>
              <a:t>content</a:t>
            </a:r>
            <a:endParaRPr lang="sl-SI" dirty="0"/>
          </a:p>
        </p:txBody>
      </p:sp>
      <p:sp>
        <p:nvSpPr>
          <p:cNvPr id="8" name="Označba mesta vsebine 7"/>
          <p:cNvSpPr>
            <a:spLocks noGrp="1"/>
          </p:cNvSpPr>
          <p:nvPr>
            <p:ph idx="1"/>
          </p:nvPr>
        </p:nvSpPr>
        <p:spPr>
          <a:xfrm>
            <a:off x="343895" y="771550"/>
            <a:ext cx="8208912" cy="3849379"/>
          </a:xfrm>
        </p:spPr>
        <p:txBody>
          <a:bodyPr/>
          <a:lstStyle/>
          <a:p>
            <a:pPr algn="r"/>
            <a:r>
              <a:rPr lang="sl-SI" dirty="0"/>
              <a:t>							Stran / </a:t>
            </a:r>
            <a:r>
              <a:rPr lang="sl-SI" dirty="0" err="1"/>
              <a:t>Seite</a:t>
            </a:r>
            <a:r>
              <a:rPr lang="sl-SI" dirty="0"/>
              <a:t> / Page</a:t>
            </a:r>
          </a:p>
          <a:p>
            <a:pPr>
              <a:lnSpc>
                <a:spcPct val="100000"/>
              </a:lnSpc>
            </a:pPr>
            <a:r>
              <a:rPr lang="sl-SI" sz="1200" b="1" dirty="0"/>
              <a:t>1.    Zemljišče v Celju / </a:t>
            </a:r>
            <a:r>
              <a:rPr lang="sl-SI" sz="1200" b="1" dirty="0" err="1"/>
              <a:t>Grundstück</a:t>
            </a:r>
            <a:r>
              <a:rPr lang="sl-SI" sz="1200" b="1" dirty="0"/>
              <a:t> in Celje / </a:t>
            </a:r>
            <a:r>
              <a:rPr lang="sl-SI" sz="1200" b="1" dirty="0" err="1"/>
              <a:t>Property</a:t>
            </a:r>
            <a:r>
              <a:rPr lang="sl-SI" sz="1200" b="1" dirty="0"/>
              <a:t> in Celje</a:t>
            </a:r>
          </a:p>
          <a:p>
            <a:pPr>
              <a:lnSpc>
                <a:spcPct val="100000"/>
              </a:lnSpc>
            </a:pPr>
            <a:r>
              <a:rPr lang="sl-SI" sz="1200" dirty="0"/>
              <a:t>	</a:t>
            </a:r>
            <a:r>
              <a:rPr lang="sl-SI" sz="1200" i="1" dirty="0"/>
              <a:t>- Podatki o zemljišču / </a:t>
            </a:r>
            <a:r>
              <a:rPr lang="sl-SI" sz="1200" i="1" dirty="0" err="1"/>
              <a:t>Angaben</a:t>
            </a:r>
            <a:r>
              <a:rPr lang="sl-SI" sz="1200" i="1" dirty="0"/>
              <a:t> zum </a:t>
            </a:r>
            <a:r>
              <a:rPr lang="sl-SI" sz="1200" i="1" dirty="0" err="1"/>
              <a:t>Grundstück</a:t>
            </a:r>
            <a:r>
              <a:rPr lang="sl-SI" sz="1200" i="1" dirty="0"/>
              <a:t> / </a:t>
            </a:r>
            <a:r>
              <a:rPr lang="sl-SI" sz="1200" i="1" dirty="0" err="1"/>
              <a:t>Property</a:t>
            </a:r>
            <a:r>
              <a:rPr lang="sl-SI" sz="1200" i="1" dirty="0"/>
              <a:t> data……………………….………....4</a:t>
            </a:r>
            <a:endParaRPr lang="sl-SI" sz="1200" dirty="0"/>
          </a:p>
          <a:p>
            <a:pPr>
              <a:lnSpc>
                <a:spcPct val="100000"/>
              </a:lnSpc>
            </a:pPr>
            <a:r>
              <a:rPr lang="sl-SI" sz="1200" dirty="0"/>
              <a:t>	- </a:t>
            </a:r>
            <a:r>
              <a:rPr lang="sl-SI" sz="1200" i="1" dirty="0"/>
              <a:t>Makro lokacija / Makro-</a:t>
            </a:r>
            <a:r>
              <a:rPr lang="sl-SI" sz="1200" i="1" dirty="0" err="1"/>
              <a:t>Standort</a:t>
            </a:r>
            <a:r>
              <a:rPr lang="sl-SI" sz="1200" i="1" dirty="0"/>
              <a:t> / </a:t>
            </a:r>
            <a:r>
              <a:rPr lang="sl-SI" sz="1200" i="1" dirty="0" err="1"/>
              <a:t>Macro</a:t>
            </a:r>
            <a:r>
              <a:rPr lang="sl-SI" sz="1200" i="1" dirty="0"/>
              <a:t> </a:t>
            </a:r>
            <a:r>
              <a:rPr lang="sl-SI" sz="1200" i="1" dirty="0" err="1"/>
              <a:t>location</a:t>
            </a:r>
            <a:r>
              <a:rPr lang="sl-SI" sz="1200" dirty="0"/>
              <a:t>……………….....………………………….……</a:t>
            </a:r>
            <a:r>
              <a:rPr lang="sl-SI" sz="1200" i="1" dirty="0"/>
              <a:t>5</a:t>
            </a:r>
          </a:p>
          <a:p>
            <a:pPr>
              <a:lnSpc>
                <a:spcPct val="100000"/>
              </a:lnSpc>
            </a:pPr>
            <a:r>
              <a:rPr lang="sl-SI" sz="1200" i="1" dirty="0"/>
              <a:t>	- </a:t>
            </a:r>
            <a:r>
              <a:rPr lang="sl-SI" sz="1200" i="1" dirty="0" err="1"/>
              <a:t>Mikro</a:t>
            </a:r>
            <a:r>
              <a:rPr lang="sl-SI" sz="1200" i="1" dirty="0"/>
              <a:t> lokacija / </a:t>
            </a:r>
            <a:r>
              <a:rPr lang="sl-SI" sz="1200" i="1" dirty="0" err="1"/>
              <a:t>Mikro-Standort</a:t>
            </a:r>
            <a:r>
              <a:rPr lang="sl-SI" sz="1200" i="1" dirty="0"/>
              <a:t> / </a:t>
            </a:r>
            <a:r>
              <a:rPr lang="sl-SI" sz="1200" i="1" dirty="0" err="1"/>
              <a:t>Micro</a:t>
            </a:r>
            <a:r>
              <a:rPr lang="sl-SI" sz="1200" i="1" dirty="0"/>
              <a:t> </a:t>
            </a:r>
            <a:r>
              <a:rPr lang="sl-SI" sz="1200" i="1" dirty="0" err="1"/>
              <a:t>location</a:t>
            </a:r>
            <a:r>
              <a:rPr lang="sl-SI" sz="1200" i="1" dirty="0"/>
              <a:t>………………………………………….……….....7</a:t>
            </a:r>
          </a:p>
          <a:p>
            <a:pPr>
              <a:lnSpc>
                <a:spcPct val="100000"/>
              </a:lnSpc>
            </a:pPr>
            <a:r>
              <a:rPr lang="sl-SI" sz="1200" i="1" dirty="0"/>
              <a:t>                     - Dodatni podatki o zemljišču / </a:t>
            </a:r>
            <a:r>
              <a:rPr lang="sl-SI" sz="1200" i="1" dirty="0" err="1"/>
              <a:t>Zusätzliche</a:t>
            </a:r>
            <a:r>
              <a:rPr lang="sl-SI" sz="1200" i="1" dirty="0"/>
              <a:t> </a:t>
            </a:r>
            <a:r>
              <a:rPr lang="sl-SI" sz="1200" i="1" dirty="0" err="1"/>
              <a:t>Angaben</a:t>
            </a:r>
            <a:r>
              <a:rPr lang="sl-SI" sz="1200" i="1" dirty="0"/>
              <a:t> zum </a:t>
            </a:r>
            <a:r>
              <a:rPr lang="sl-SI" sz="1200" i="1" dirty="0" err="1"/>
              <a:t>Grundstück</a:t>
            </a:r>
            <a:endParaRPr lang="sl-SI" sz="1200" i="1" dirty="0"/>
          </a:p>
          <a:p>
            <a:pPr>
              <a:lnSpc>
                <a:spcPct val="100000"/>
              </a:lnSpc>
            </a:pPr>
            <a:r>
              <a:rPr lang="sl-SI" sz="1200" i="1" dirty="0"/>
              <a:t>	  </a:t>
            </a:r>
            <a:r>
              <a:rPr lang="sl-SI" sz="1200" i="1" dirty="0" err="1"/>
              <a:t>Detailed</a:t>
            </a:r>
            <a:r>
              <a:rPr lang="sl-SI" sz="1200" i="1" dirty="0"/>
              <a:t> </a:t>
            </a:r>
            <a:r>
              <a:rPr lang="sl-SI" sz="1200" i="1" dirty="0" err="1"/>
              <a:t>property</a:t>
            </a:r>
            <a:r>
              <a:rPr lang="sl-SI" sz="1200" i="1" dirty="0"/>
              <a:t> data ………………………………………………………………………………….8</a:t>
            </a:r>
          </a:p>
          <a:p>
            <a:pPr>
              <a:lnSpc>
                <a:spcPct val="100000"/>
              </a:lnSpc>
            </a:pPr>
            <a:endParaRPr lang="sl-SI" sz="1200" i="1" dirty="0"/>
          </a:p>
          <a:p>
            <a:pPr>
              <a:lnSpc>
                <a:spcPct val="100000"/>
              </a:lnSpc>
            </a:pPr>
            <a:r>
              <a:rPr lang="sl-SI" sz="1200" b="1" dirty="0"/>
              <a:t>2.    Zemljišče v Mariboru / </a:t>
            </a:r>
            <a:r>
              <a:rPr lang="sl-SI" sz="1200" b="1" dirty="0" err="1"/>
              <a:t>Grundstück</a:t>
            </a:r>
            <a:r>
              <a:rPr lang="sl-SI" sz="1200" b="1" dirty="0"/>
              <a:t> in Maribor / </a:t>
            </a:r>
            <a:r>
              <a:rPr lang="sl-SI" sz="1200" b="1" dirty="0" err="1"/>
              <a:t>Property</a:t>
            </a:r>
            <a:r>
              <a:rPr lang="sl-SI" sz="1200" b="1" dirty="0"/>
              <a:t> in Maribor</a:t>
            </a:r>
          </a:p>
          <a:p>
            <a:pPr>
              <a:lnSpc>
                <a:spcPct val="100000"/>
              </a:lnSpc>
            </a:pPr>
            <a:r>
              <a:rPr lang="sl-SI" sz="1200" dirty="0"/>
              <a:t>	</a:t>
            </a:r>
            <a:r>
              <a:rPr lang="sl-SI" sz="1200" i="1" dirty="0"/>
              <a:t>- Podatki o zemljišču / </a:t>
            </a:r>
            <a:r>
              <a:rPr lang="sl-SI" sz="1200" i="1" dirty="0" err="1"/>
              <a:t>Angaben</a:t>
            </a:r>
            <a:r>
              <a:rPr lang="sl-SI" sz="1200" i="1" dirty="0"/>
              <a:t> zum </a:t>
            </a:r>
            <a:r>
              <a:rPr lang="sl-SI" sz="1200" i="1" dirty="0" err="1"/>
              <a:t>Grundstück</a:t>
            </a:r>
            <a:r>
              <a:rPr lang="sl-SI" sz="1200" i="1" dirty="0"/>
              <a:t> / </a:t>
            </a:r>
            <a:r>
              <a:rPr lang="sl-SI" sz="1200" i="1" dirty="0" err="1"/>
              <a:t>Property</a:t>
            </a:r>
            <a:r>
              <a:rPr lang="sl-SI" sz="1200" i="1" dirty="0"/>
              <a:t> data………………………………......9</a:t>
            </a:r>
          </a:p>
          <a:p>
            <a:pPr>
              <a:lnSpc>
                <a:spcPct val="100000"/>
              </a:lnSpc>
            </a:pPr>
            <a:r>
              <a:rPr lang="sl-SI" sz="1200" dirty="0"/>
              <a:t>	- </a:t>
            </a:r>
            <a:r>
              <a:rPr lang="sl-SI" sz="1200" i="1" dirty="0"/>
              <a:t>Makro lokacija / Makro-</a:t>
            </a:r>
            <a:r>
              <a:rPr lang="sl-SI" sz="1200" i="1" dirty="0" err="1"/>
              <a:t>Standort</a:t>
            </a:r>
            <a:r>
              <a:rPr lang="sl-SI" sz="1200" i="1" dirty="0"/>
              <a:t> / </a:t>
            </a:r>
            <a:r>
              <a:rPr lang="sl-SI" sz="1200" i="1" dirty="0" err="1"/>
              <a:t>Macro</a:t>
            </a:r>
            <a:r>
              <a:rPr lang="sl-SI" sz="1200" i="1" dirty="0"/>
              <a:t> </a:t>
            </a:r>
            <a:r>
              <a:rPr lang="sl-SI" sz="1200" i="1" dirty="0" err="1"/>
              <a:t>location</a:t>
            </a:r>
            <a:r>
              <a:rPr lang="sl-SI" sz="1200" dirty="0"/>
              <a:t>…………………..…………………….…......….</a:t>
            </a:r>
            <a:r>
              <a:rPr lang="sl-SI" sz="1200" i="1" dirty="0"/>
              <a:t>10</a:t>
            </a:r>
          </a:p>
          <a:p>
            <a:pPr>
              <a:lnSpc>
                <a:spcPct val="100000"/>
              </a:lnSpc>
            </a:pPr>
            <a:endParaRPr lang="sl-SI" sz="1200" i="1" dirty="0"/>
          </a:p>
          <a:p>
            <a:pPr>
              <a:lnSpc>
                <a:spcPct val="100000"/>
              </a:lnSpc>
            </a:pPr>
            <a:r>
              <a:rPr lang="sl-SI" sz="1400" i="1" dirty="0"/>
              <a:t>	</a:t>
            </a:r>
            <a:endParaRPr lang="sl-SI" sz="1400" dirty="0"/>
          </a:p>
        </p:txBody>
      </p:sp>
      <p:sp>
        <p:nvSpPr>
          <p:cNvPr id="9" name="Označba mesta številke diapozitiva 8"/>
          <p:cNvSpPr>
            <a:spLocks noGrp="1"/>
          </p:cNvSpPr>
          <p:nvPr>
            <p:ph type="sldNum" sz="quarter" idx="12"/>
          </p:nvPr>
        </p:nvSpPr>
        <p:spPr/>
        <p:txBody>
          <a:bodyPr/>
          <a:lstStyle/>
          <a:p>
            <a:fld id="{22CCC3FC-DC26-47E0-8237-9E99B89FF03A}" type="slidenum">
              <a:rPr lang="en-US" smtClean="0"/>
              <a:pPr/>
              <a:t>2</a:t>
            </a:fld>
            <a:endParaRPr lang="en-US"/>
          </a:p>
        </p:txBody>
      </p:sp>
    </p:spTree>
    <p:extLst>
      <p:ext uri="{BB962C8B-B14F-4D97-AF65-F5344CB8AC3E}">
        <p14:creationId xmlns:p14="http://schemas.microsoft.com/office/powerpoint/2010/main" val="363567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22CCC3FC-DC26-47E0-8237-9E99B89FF03A}" type="slidenum">
              <a:rPr lang="en-US" smtClean="0"/>
              <a:pPr/>
              <a:t>3</a:t>
            </a:fld>
            <a:endParaRPr lang="en-US"/>
          </a:p>
        </p:txBody>
      </p:sp>
      <p:sp>
        <p:nvSpPr>
          <p:cNvPr id="6" name="Naslov 6"/>
          <p:cNvSpPr>
            <a:spLocks noGrp="1"/>
          </p:cNvSpPr>
          <p:nvPr>
            <p:ph type="title"/>
          </p:nvPr>
        </p:nvSpPr>
        <p:spPr>
          <a:xfrm>
            <a:off x="360362" y="323850"/>
            <a:ext cx="8388102" cy="342000"/>
          </a:xfrm>
        </p:spPr>
        <p:txBody>
          <a:bodyPr/>
          <a:lstStyle/>
          <a:p>
            <a:pPr algn="ctr"/>
            <a:r>
              <a:rPr lang="sl-SI" dirty="0"/>
              <a:t>Vsebina / </a:t>
            </a:r>
            <a:r>
              <a:rPr lang="sl-SI" dirty="0" err="1"/>
              <a:t>inhalt</a:t>
            </a:r>
            <a:r>
              <a:rPr lang="sl-SI" dirty="0"/>
              <a:t> / </a:t>
            </a:r>
            <a:r>
              <a:rPr lang="sl-SI" dirty="0" err="1"/>
              <a:t>content</a:t>
            </a:r>
            <a:endParaRPr lang="sl-SI" dirty="0"/>
          </a:p>
        </p:txBody>
      </p:sp>
      <p:sp>
        <p:nvSpPr>
          <p:cNvPr id="7" name="Označba mesta vsebine 7"/>
          <p:cNvSpPr>
            <a:spLocks noGrp="1"/>
          </p:cNvSpPr>
          <p:nvPr>
            <p:ph idx="1"/>
          </p:nvPr>
        </p:nvSpPr>
        <p:spPr>
          <a:xfrm>
            <a:off x="360362" y="0"/>
            <a:ext cx="8208912" cy="4227934"/>
          </a:xfrm>
        </p:spPr>
        <p:txBody>
          <a:bodyPr/>
          <a:lstStyle/>
          <a:p>
            <a:pPr algn="r"/>
            <a:r>
              <a:rPr lang="sl-SI" dirty="0"/>
              <a:t>	</a:t>
            </a:r>
          </a:p>
          <a:p>
            <a:pPr algn="r"/>
            <a:endParaRPr lang="sl-SI" dirty="0"/>
          </a:p>
          <a:p>
            <a:pPr algn="r"/>
            <a:r>
              <a:rPr lang="sl-SI" dirty="0"/>
              <a:t>	Stran / </a:t>
            </a:r>
            <a:r>
              <a:rPr lang="sl-SI" dirty="0" err="1"/>
              <a:t>Seite</a:t>
            </a:r>
            <a:r>
              <a:rPr lang="sl-SI" dirty="0"/>
              <a:t> / Page</a:t>
            </a:r>
          </a:p>
          <a:p>
            <a:pPr>
              <a:lnSpc>
                <a:spcPct val="100000"/>
              </a:lnSpc>
            </a:pPr>
            <a:r>
              <a:rPr lang="sl-SI" sz="1600" i="1" dirty="0"/>
              <a:t>	</a:t>
            </a:r>
            <a:r>
              <a:rPr lang="sl-SI" sz="1200" i="1" dirty="0"/>
              <a:t>- </a:t>
            </a:r>
            <a:r>
              <a:rPr lang="sl-SI" sz="1200" i="1" dirty="0" err="1"/>
              <a:t>Mikro</a:t>
            </a:r>
            <a:r>
              <a:rPr lang="sl-SI" sz="1200" i="1" dirty="0"/>
              <a:t> lokacija / </a:t>
            </a:r>
            <a:r>
              <a:rPr lang="sl-SI" sz="1200" i="1" dirty="0" err="1"/>
              <a:t>Mikro-Standort</a:t>
            </a:r>
            <a:r>
              <a:rPr lang="sl-SI" sz="1200" i="1" dirty="0"/>
              <a:t> / </a:t>
            </a:r>
            <a:r>
              <a:rPr lang="sl-SI" sz="1200" i="1" dirty="0" err="1"/>
              <a:t>Micro</a:t>
            </a:r>
            <a:r>
              <a:rPr lang="sl-SI" sz="1200" i="1" dirty="0"/>
              <a:t> </a:t>
            </a:r>
            <a:r>
              <a:rPr lang="sl-SI" sz="1200" i="1" dirty="0" err="1"/>
              <a:t>location</a:t>
            </a:r>
            <a:r>
              <a:rPr lang="sl-SI" sz="1200" i="1" dirty="0"/>
              <a:t>…………………………………………….………...12</a:t>
            </a:r>
          </a:p>
          <a:p>
            <a:pPr>
              <a:lnSpc>
                <a:spcPct val="100000"/>
              </a:lnSpc>
            </a:pPr>
            <a:r>
              <a:rPr lang="sl-SI" sz="1200" i="1" dirty="0"/>
              <a:t>	- Dodatni podatki o zemljišču / </a:t>
            </a:r>
            <a:r>
              <a:rPr lang="sl-SI" sz="1200" i="1" dirty="0" err="1"/>
              <a:t>Zusätzliche</a:t>
            </a:r>
            <a:r>
              <a:rPr lang="sl-SI" sz="1200" i="1" dirty="0"/>
              <a:t> </a:t>
            </a:r>
            <a:r>
              <a:rPr lang="sl-SI" sz="1200" i="1" dirty="0" err="1"/>
              <a:t>Angaben</a:t>
            </a:r>
            <a:r>
              <a:rPr lang="sl-SI" sz="1200" i="1" dirty="0"/>
              <a:t> zum </a:t>
            </a:r>
            <a:r>
              <a:rPr lang="sl-SI" sz="1200" i="1" dirty="0" err="1"/>
              <a:t>Grundstück</a:t>
            </a:r>
            <a:endParaRPr lang="sl-SI" sz="1200" i="1" dirty="0"/>
          </a:p>
          <a:p>
            <a:pPr>
              <a:lnSpc>
                <a:spcPct val="100000"/>
              </a:lnSpc>
            </a:pPr>
            <a:r>
              <a:rPr lang="sl-SI" sz="1200" i="1" dirty="0"/>
              <a:t>	  </a:t>
            </a:r>
            <a:r>
              <a:rPr lang="sl-SI" sz="1200" i="1" dirty="0" err="1"/>
              <a:t>Detailed</a:t>
            </a:r>
            <a:r>
              <a:rPr lang="sl-SI" sz="1200" i="1" dirty="0"/>
              <a:t> </a:t>
            </a:r>
            <a:r>
              <a:rPr lang="sl-SI" sz="1200" i="1" dirty="0" err="1"/>
              <a:t>property</a:t>
            </a:r>
            <a:r>
              <a:rPr lang="sl-SI" sz="1200" i="1" dirty="0"/>
              <a:t> data …………………………………………………………………………………..13</a:t>
            </a:r>
          </a:p>
          <a:p>
            <a:pPr>
              <a:lnSpc>
                <a:spcPct val="100000"/>
              </a:lnSpc>
            </a:pPr>
            <a:endParaRPr lang="sl-SI" sz="1200" i="1" dirty="0"/>
          </a:p>
          <a:p>
            <a:pPr>
              <a:lnSpc>
                <a:spcPct val="100000"/>
              </a:lnSpc>
              <a:spcAft>
                <a:spcPts val="600"/>
              </a:spcAft>
            </a:pPr>
            <a:r>
              <a:rPr lang="sl-SI" sz="1200" b="1" dirty="0"/>
              <a:t>3.     Kontaktni podatki / </a:t>
            </a:r>
          </a:p>
          <a:p>
            <a:pPr>
              <a:lnSpc>
                <a:spcPct val="100000"/>
              </a:lnSpc>
              <a:spcAft>
                <a:spcPts val="600"/>
              </a:spcAft>
            </a:pPr>
            <a:r>
              <a:rPr lang="sl-SI" sz="1200" b="1" dirty="0"/>
              <a:t>        </a:t>
            </a:r>
            <a:r>
              <a:rPr lang="sl-SI" sz="1200" b="1" dirty="0" err="1"/>
              <a:t>Kontaktdaten</a:t>
            </a:r>
            <a:r>
              <a:rPr lang="sl-SI" sz="1200" b="1" dirty="0"/>
              <a:t> /             </a:t>
            </a:r>
          </a:p>
          <a:p>
            <a:pPr>
              <a:lnSpc>
                <a:spcPct val="100000"/>
              </a:lnSpc>
            </a:pPr>
            <a:r>
              <a:rPr lang="sl-SI" sz="1200" b="1" dirty="0"/>
              <a:t>        </a:t>
            </a:r>
            <a:r>
              <a:rPr lang="sl-SI" sz="1200" b="1" dirty="0" err="1"/>
              <a:t>Contact</a:t>
            </a:r>
            <a:r>
              <a:rPr lang="sl-SI" sz="1200" b="1" dirty="0"/>
              <a:t> data ……………………………….……………………………….………………………………………</a:t>
            </a:r>
            <a:r>
              <a:rPr lang="sl-SI" sz="1200" i="1" dirty="0"/>
              <a:t>14</a:t>
            </a:r>
          </a:p>
          <a:p>
            <a:pPr>
              <a:lnSpc>
                <a:spcPct val="100000"/>
              </a:lnSpc>
            </a:pPr>
            <a:endParaRPr lang="sl-SI" sz="1400" i="1" dirty="0"/>
          </a:p>
          <a:p>
            <a:pPr>
              <a:lnSpc>
                <a:spcPct val="100000"/>
              </a:lnSpc>
            </a:pPr>
            <a:endParaRPr lang="sl-SI" sz="1400" i="1" dirty="0"/>
          </a:p>
          <a:p>
            <a:pPr>
              <a:lnSpc>
                <a:spcPct val="100000"/>
              </a:lnSpc>
            </a:pPr>
            <a:endParaRPr lang="sl-SI" sz="1400" b="1" dirty="0"/>
          </a:p>
        </p:txBody>
      </p:sp>
    </p:spTree>
    <p:extLst>
      <p:ext uri="{BB962C8B-B14F-4D97-AF65-F5344CB8AC3E}">
        <p14:creationId xmlns:p14="http://schemas.microsoft.com/office/powerpoint/2010/main" val="1894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360362" y="123478"/>
            <a:ext cx="8532118" cy="720080"/>
          </a:xfrm>
        </p:spPr>
        <p:txBody>
          <a:bodyPr/>
          <a:lstStyle/>
          <a:p>
            <a:pPr algn="ctr"/>
            <a:r>
              <a:rPr lang="sl-SI" sz="2000" dirty="0"/>
              <a:t>1. Zemljišče v </a:t>
            </a:r>
            <a:r>
              <a:rPr lang="sl-SI" sz="2000" dirty="0" err="1"/>
              <a:t>celju</a:t>
            </a:r>
            <a:r>
              <a:rPr lang="sl-SI" sz="2000" dirty="0"/>
              <a:t> / </a:t>
            </a:r>
            <a:r>
              <a:rPr lang="sl-SI" sz="2000" dirty="0" err="1"/>
              <a:t>grundstück</a:t>
            </a:r>
            <a:r>
              <a:rPr lang="sl-SI" sz="2000" dirty="0"/>
              <a:t> in </a:t>
            </a:r>
            <a:r>
              <a:rPr lang="sl-SI" sz="2000" dirty="0" err="1"/>
              <a:t>celje</a:t>
            </a:r>
            <a:r>
              <a:rPr lang="sl-SI" sz="2000" dirty="0"/>
              <a:t> / </a:t>
            </a:r>
            <a:r>
              <a:rPr lang="sl-SI" sz="2000" dirty="0" err="1"/>
              <a:t>Property</a:t>
            </a:r>
            <a:r>
              <a:rPr lang="sl-SI" sz="2000" dirty="0"/>
              <a:t> in </a:t>
            </a:r>
            <a:r>
              <a:rPr lang="sl-SI" sz="2000" dirty="0" err="1"/>
              <a:t>celje</a:t>
            </a:r>
            <a:endParaRPr lang="sl-SI" sz="2000" dirty="0"/>
          </a:p>
        </p:txBody>
      </p:sp>
      <p:graphicFrame>
        <p:nvGraphicFramePr>
          <p:cNvPr id="6" name="Tabela 5"/>
          <p:cNvGraphicFramePr>
            <a:graphicFrameLocks noGrp="1"/>
          </p:cNvGraphicFramePr>
          <p:nvPr>
            <p:extLst>
              <p:ext uri="{D42A27DB-BD31-4B8C-83A1-F6EECF244321}">
                <p14:modId xmlns:p14="http://schemas.microsoft.com/office/powerpoint/2010/main" val="1749607461"/>
              </p:ext>
            </p:extLst>
          </p:nvPr>
        </p:nvGraphicFramePr>
        <p:xfrm>
          <a:off x="611560" y="987574"/>
          <a:ext cx="7681557" cy="3409622"/>
        </p:xfrm>
        <a:graphic>
          <a:graphicData uri="http://schemas.openxmlformats.org/drawingml/2006/table">
            <a:tbl>
              <a:tblPr firstRow="1" bandRow="1">
                <a:tableStyleId>{5C22544A-7EE6-4342-B048-85BDC9FD1C3A}</a:tableStyleId>
              </a:tblPr>
              <a:tblGrid>
                <a:gridCol w="4868427">
                  <a:extLst>
                    <a:ext uri="{9D8B030D-6E8A-4147-A177-3AD203B41FA5}">
                      <a16:colId xmlns:a16="http://schemas.microsoft.com/office/drawing/2014/main" val="20000"/>
                    </a:ext>
                  </a:extLst>
                </a:gridCol>
                <a:gridCol w="2813130">
                  <a:extLst>
                    <a:ext uri="{9D8B030D-6E8A-4147-A177-3AD203B41FA5}">
                      <a16:colId xmlns:a16="http://schemas.microsoft.com/office/drawing/2014/main" val="20001"/>
                    </a:ext>
                  </a:extLst>
                </a:gridCol>
              </a:tblGrid>
              <a:tr h="691277">
                <a:tc>
                  <a:txBody>
                    <a:bodyPr/>
                    <a:lstStyle/>
                    <a:p>
                      <a:pPr algn="ctr"/>
                      <a:r>
                        <a:rPr lang="sl-SI" sz="1400" dirty="0"/>
                        <a:t>Podatki o zemljišču / </a:t>
                      </a:r>
                      <a:r>
                        <a:rPr lang="sl-SI" sz="1400" dirty="0" err="1"/>
                        <a:t>Angaben</a:t>
                      </a:r>
                      <a:r>
                        <a:rPr lang="sl-SI" sz="1400" dirty="0"/>
                        <a:t> zum </a:t>
                      </a:r>
                      <a:r>
                        <a:rPr lang="sl-SI" sz="1400" dirty="0" err="1"/>
                        <a:t>Grundstück</a:t>
                      </a:r>
                      <a:r>
                        <a:rPr lang="sl-SI" sz="1400" dirty="0"/>
                        <a:t> / </a:t>
                      </a:r>
                      <a:r>
                        <a:rPr lang="sl-SI" sz="1400" dirty="0" err="1"/>
                        <a:t>Property</a:t>
                      </a:r>
                      <a:r>
                        <a:rPr lang="sl-SI" sz="1400" dirty="0"/>
                        <a:t> data</a:t>
                      </a:r>
                    </a:p>
                    <a:p>
                      <a:endParaRPr lang="sl-SI" sz="1400" dirty="0"/>
                    </a:p>
                  </a:txBody>
                  <a:tcPr/>
                </a:tc>
                <a:tc>
                  <a:txBody>
                    <a:bodyPr/>
                    <a:lstStyle/>
                    <a:p>
                      <a:pPr algn="ctr"/>
                      <a:endParaRPr lang="sl-SI" sz="1400" dirty="0"/>
                    </a:p>
                  </a:txBody>
                  <a:tcPr/>
                </a:tc>
                <a:extLst>
                  <a:ext uri="{0D108BD9-81ED-4DB2-BD59-A6C34878D82A}">
                    <a16:rowId xmlns:a16="http://schemas.microsoft.com/office/drawing/2014/main" val="10000"/>
                  </a:ext>
                </a:extLst>
              </a:tr>
              <a:tr h="505624">
                <a:tc>
                  <a:txBody>
                    <a:bodyPr/>
                    <a:lstStyle/>
                    <a:p>
                      <a:pPr algn="ctr"/>
                      <a:r>
                        <a:rPr lang="sl-SI" sz="1400" b="1" dirty="0"/>
                        <a:t>Naslov / </a:t>
                      </a:r>
                      <a:r>
                        <a:rPr lang="sl-SI" sz="1400" b="1" dirty="0" err="1"/>
                        <a:t>Adresse</a:t>
                      </a:r>
                      <a:r>
                        <a:rPr lang="sl-SI" sz="1400" b="1" dirty="0"/>
                        <a:t> / </a:t>
                      </a:r>
                      <a:r>
                        <a:rPr lang="sl-SI" sz="1400" b="1" dirty="0" err="1"/>
                        <a:t>Address</a:t>
                      </a:r>
                      <a:endParaRPr lang="sl-SI" sz="1400" b="1" dirty="0"/>
                    </a:p>
                  </a:txBody>
                  <a:tcPr/>
                </a:tc>
                <a:tc>
                  <a:txBody>
                    <a:bodyPr/>
                    <a:lstStyle/>
                    <a:p>
                      <a:r>
                        <a:rPr lang="sl-SI" sz="1400" dirty="0"/>
                        <a:t>Mariborska cesta, 3000 Celje</a:t>
                      </a:r>
                    </a:p>
                  </a:txBody>
                  <a:tcPr/>
                </a:tc>
                <a:extLst>
                  <a:ext uri="{0D108BD9-81ED-4DB2-BD59-A6C34878D82A}">
                    <a16:rowId xmlns:a16="http://schemas.microsoft.com/office/drawing/2014/main" val="10001"/>
                  </a:ext>
                </a:extLst>
              </a:tr>
              <a:tr h="489654">
                <a:tc>
                  <a:txBody>
                    <a:bodyPr/>
                    <a:lstStyle/>
                    <a:p>
                      <a:pPr marL="0" indent="0" algn="ctr">
                        <a:buFont typeface="Arial" panose="020B0604020202020204" pitchFamily="34" charset="0"/>
                        <a:buNone/>
                      </a:pPr>
                      <a:r>
                        <a:rPr lang="sl-SI" sz="1400" b="1" dirty="0"/>
                        <a:t>Vrsta nepremičnine / </a:t>
                      </a:r>
                      <a:r>
                        <a:rPr lang="sl-SI" sz="1400" b="1" dirty="0" err="1"/>
                        <a:t>Immobilienart</a:t>
                      </a:r>
                      <a:r>
                        <a:rPr lang="sl-SI" sz="1400" b="1" dirty="0"/>
                        <a:t> / </a:t>
                      </a:r>
                      <a:r>
                        <a:rPr lang="sl-SI" sz="1400" b="1" dirty="0" err="1"/>
                        <a:t>Property</a:t>
                      </a:r>
                      <a:r>
                        <a:rPr lang="sl-SI" sz="1400" b="1" dirty="0"/>
                        <a:t> </a:t>
                      </a:r>
                      <a:r>
                        <a:rPr lang="sl-SI" sz="1400" b="1" dirty="0" err="1"/>
                        <a:t>type</a:t>
                      </a:r>
                      <a:endParaRPr lang="sl-SI" sz="1400" b="1" dirty="0"/>
                    </a:p>
                  </a:txBody>
                  <a:tcPr/>
                </a:tc>
                <a:tc>
                  <a:txBody>
                    <a:bodyPr/>
                    <a:lstStyle/>
                    <a:p>
                      <a:r>
                        <a:rPr lang="sl-SI" sz="1400" dirty="0"/>
                        <a:t>Gradbena parcela/ </a:t>
                      </a:r>
                      <a:r>
                        <a:rPr lang="sl-SI" sz="1400" dirty="0" err="1"/>
                        <a:t>Baugrundstück</a:t>
                      </a:r>
                      <a:r>
                        <a:rPr lang="sl-SI" sz="1400" dirty="0"/>
                        <a:t> / </a:t>
                      </a:r>
                      <a:r>
                        <a:rPr lang="sl-SI" sz="1400" dirty="0" err="1"/>
                        <a:t>Building</a:t>
                      </a:r>
                      <a:r>
                        <a:rPr lang="sl-SI" sz="1400" baseline="0" dirty="0"/>
                        <a:t> p</a:t>
                      </a:r>
                      <a:r>
                        <a:rPr lang="sl-SI" sz="1400" dirty="0"/>
                        <a:t>lot</a:t>
                      </a:r>
                    </a:p>
                  </a:txBody>
                  <a:tcPr/>
                </a:tc>
                <a:extLst>
                  <a:ext uri="{0D108BD9-81ED-4DB2-BD59-A6C34878D82A}">
                    <a16:rowId xmlns:a16="http://schemas.microsoft.com/office/drawing/2014/main" val="10002"/>
                  </a:ext>
                </a:extLst>
              </a:tr>
              <a:tr h="489654">
                <a:tc>
                  <a:txBody>
                    <a:bodyPr/>
                    <a:lstStyle/>
                    <a:p>
                      <a:pPr algn="ctr"/>
                      <a:r>
                        <a:rPr lang="sl-SI" sz="1400" b="1" dirty="0"/>
                        <a:t>Površina zemljišča / </a:t>
                      </a:r>
                      <a:r>
                        <a:rPr lang="sl-SI" sz="1400" b="1" dirty="0" err="1"/>
                        <a:t>Grundstücksfläche</a:t>
                      </a:r>
                      <a:r>
                        <a:rPr lang="sl-SI" sz="1400" b="1" dirty="0"/>
                        <a:t> /</a:t>
                      </a:r>
                      <a:r>
                        <a:rPr lang="sl-SI" sz="1400" b="1" baseline="0" dirty="0"/>
                        <a:t> </a:t>
                      </a:r>
                      <a:r>
                        <a:rPr lang="sl-SI" sz="1400" b="1" baseline="0" dirty="0" err="1"/>
                        <a:t>Land</a:t>
                      </a:r>
                      <a:r>
                        <a:rPr lang="sl-SI" sz="1400" b="1" baseline="0" dirty="0"/>
                        <a:t> area</a:t>
                      </a:r>
                      <a:endParaRPr lang="sl-SI" sz="1400" b="1" dirty="0"/>
                    </a:p>
                  </a:txBody>
                  <a:tcPr/>
                </a:tc>
                <a:tc>
                  <a:txBody>
                    <a:bodyPr/>
                    <a:lstStyle/>
                    <a:p>
                      <a:r>
                        <a:rPr lang="sl-SI" sz="1400" dirty="0"/>
                        <a:t>8</a:t>
                      </a:r>
                      <a:r>
                        <a:rPr lang="sl-SI" sz="1400" baseline="0" dirty="0"/>
                        <a:t>.</a:t>
                      </a:r>
                      <a:r>
                        <a:rPr lang="sl-SI" sz="1400" dirty="0"/>
                        <a:t>715 m²</a:t>
                      </a:r>
                    </a:p>
                  </a:txBody>
                  <a:tcPr/>
                </a:tc>
                <a:extLst>
                  <a:ext uri="{0D108BD9-81ED-4DB2-BD59-A6C34878D82A}">
                    <a16:rowId xmlns:a16="http://schemas.microsoft.com/office/drawing/2014/main" val="10003"/>
                  </a:ext>
                </a:extLst>
              </a:tr>
              <a:tr h="4896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b="1" dirty="0"/>
                        <a:t>Geografske koordinate / </a:t>
                      </a:r>
                      <a:r>
                        <a:rPr lang="sl-SI" sz="1400" b="1" dirty="0" err="1"/>
                        <a:t>Geokoordinaten</a:t>
                      </a:r>
                      <a:r>
                        <a:rPr lang="sl-SI" sz="1400" b="1" dirty="0"/>
                        <a:t> / </a:t>
                      </a:r>
                      <a:r>
                        <a:rPr lang="sl-SI" sz="1400" b="1" dirty="0" err="1"/>
                        <a:t>Geographical</a:t>
                      </a:r>
                      <a:r>
                        <a:rPr lang="sl-SI" sz="1400" b="1" dirty="0"/>
                        <a:t> </a:t>
                      </a:r>
                      <a:r>
                        <a:rPr lang="sl-SI" sz="1400" b="1" dirty="0" err="1"/>
                        <a:t>coordinates</a:t>
                      </a:r>
                      <a:endParaRPr lang="sl-SI" sz="1400" b="1" dirty="0"/>
                    </a:p>
                  </a:txBody>
                  <a:tcPr/>
                </a:tc>
                <a:tc>
                  <a:txBody>
                    <a:bodyPr/>
                    <a:lstStyle/>
                    <a:p>
                      <a:r>
                        <a:rPr lang="sl-SI" sz="1400" dirty="0"/>
                        <a:t>46°14'05.8"N 15°16'07.1"E</a:t>
                      </a:r>
                    </a:p>
                  </a:txBody>
                  <a:tcPr/>
                </a:tc>
                <a:extLst>
                  <a:ext uri="{0D108BD9-81ED-4DB2-BD59-A6C34878D82A}">
                    <a16:rowId xmlns:a16="http://schemas.microsoft.com/office/drawing/2014/main" val="10004"/>
                  </a:ext>
                </a:extLst>
              </a:tr>
              <a:tr h="646504">
                <a:tc>
                  <a:txBody>
                    <a:bodyPr/>
                    <a:lstStyle/>
                    <a:p>
                      <a:pPr marL="0" indent="0" algn="ctr">
                        <a:buFont typeface="Arial" panose="020B0604020202020204" pitchFamily="34" charset="0"/>
                        <a:buNone/>
                      </a:pPr>
                      <a:r>
                        <a:rPr lang="sl-SI" sz="1400" b="1" dirty="0"/>
                        <a:t>Cena / </a:t>
                      </a:r>
                      <a:r>
                        <a:rPr lang="sl-SI" sz="1400" b="1" dirty="0" err="1"/>
                        <a:t>Preis</a:t>
                      </a:r>
                      <a:r>
                        <a:rPr lang="sl-SI" sz="1400" b="1" dirty="0"/>
                        <a:t> / </a:t>
                      </a:r>
                      <a:r>
                        <a:rPr lang="sl-SI" sz="1400" b="1" dirty="0" err="1"/>
                        <a:t>Price</a:t>
                      </a:r>
                      <a:endParaRPr lang="sl-SI"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400" dirty="0"/>
                        <a:t>300 EUR/m²</a:t>
                      </a:r>
                    </a:p>
                    <a:p>
                      <a:endParaRPr lang="sl-SI" sz="1400" dirty="0"/>
                    </a:p>
                  </a:txBody>
                  <a:tcPr/>
                </a:tc>
                <a:extLst>
                  <a:ext uri="{0D108BD9-81ED-4DB2-BD59-A6C34878D82A}">
                    <a16:rowId xmlns:a16="http://schemas.microsoft.com/office/drawing/2014/main" val="10005"/>
                  </a:ext>
                </a:extLst>
              </a:tr>
            </a:tbl>
          </a:graphicData>
        </a:graphic>
      </p:graphicFrame>
      <p:sp>
        <p:nvSpPr>
          <p:cNvPr id="2" name="Označba mesta številke diapozitiva 1"/>
          <p:cNvSpPr>
            <a:spLocks noGrp="1"/>
          </p:cNvSpPr>
          <p:nvPr>
            <p:ph type="sldNum" sz="quarter" idx="12"/>
          </p:nvPr>
        </p:nvSpPr>
        <p:spPr/>
        <p:txBody>
          <a:bodyPr/>
          <a:lstStyle/>
          <a:p>
            <a:fld id="{22CCC3FC-DC26-47E0-8237-9E99B89FF03A}" type="slidenum">
              <a:rPr lang="en-US" smtClean="0"/>
              <a:pPr/>
              <a:t>4</a:t>
            </a:fld>
            <a:endParaRPr lang="en-US"/>
          </a:p>
        </p:txBody>
      </p:sp>
    </p:spTree>
    <p:extLst>
      <p:ext uri="{BB962C8B-B14F-4D97-AF65-F5344CB8AC3E}">
        <p14:creationId xmlns:p14="http://schemas.microsoft.com/office/powerpoint/2010/main" val="7415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22CCC3FC-DC26-47E0-8237-9E99B89FF03A}" type="slidenum">
              <a:rPr lang="en-US" smtClean="0"/>
              <a:pPr/>
              <a:t>5</a:t>
            </a:fld>
            <a:endParaRPr lang="en-US"/>
          </a:p>
        </p:txBody>
      </p:sp>
      <p:sp>
        <p:nvSpPr>
          <p:cNvPr id="6" name="Označba mesta vsebine 2"/>
          <p:cNvSpPr txBox="1">
            <a:spLocks/>
          </p:cNvSpPr>
          <p:nvPr/>
        </p:nvSpPr>
        <p:spPr>
          <a:xfrm>
            <a:off x="3246709" y="1035457"/>
            <a:ext cx="2621435" cy="2700000"/>
          </a:xfrm>
          <a:prstGeom prst="rect">
            <a:avLst/>
          </a:prstGeom>
        </p:spPr>
        <p:txBody>
          <a:bodyPr vert="horz" lIns="0" tIns="0" rIns="0" bIns="0" rtlCol="0">
            <a:noAutofit/>
          </a:bodyPr>
          <a:lstStyle>
            <a:lvl1pPr marL="0"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1pPr>
            <a:lvl2pPr marL="266700"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2pPr>
            <a:lvl3pPr marL="53816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3pPr>
            <a:lvl4pPr marL="80486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4pPr>
            <a:lvl5pPr marL="107791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200" dirty="0"/>
              <a:t>Das Grundstück liegt in der Stadt </a:t>
            </a:r>
            <a:r>
              <a:rPr lang="de-DE" sz="1200" dirty="0" err="1"/>
              <a:t>Celje</a:t>
            </a:r>
            <a:r>
              <a:rPr lang="de-DE" sz="1200" dirty="0"/>
              <a:t>, </a:t>
            </a:r>
            <a:r>
              <a:rPr lang="sl-SI" sz="1200" dirty="0" err="1"/>
              <a:t>welche</a:t>
            </a:r>
            <a:r>
              <a:rPr lang="sl-SI" sz="1200" dirty="0"/>
              <a:t> </a:t>
            </a:r>
            <a:r>
              <a:rPr lang="de-DE" sz="1200" dirty="0"/>
              <a:t>ein wichtige</a:t>
            </a:r>
            <a:r>
              <a:rPr lang="sl-SI" sz="1200" dirty="0"/>
              <a:t>s</a:t>
            </a:r>
            <a:r>
              <a:rPr lang="de-DE" sz="1200" dirty="0"/>
              <a:t> Kultur-, Bildungs-, Wirtschafts- und </a:t>
            </a:r>
            <a:r>
              <a:rPr lang="de-DE" sz="1200" dirty="0" err="1"/>
              <a:t>Touris</a:t>
            </a:r>
            <a:r>
              <a:rPr lang="sl-SI" sz="1200" dirty="0" err="1"/>
              <a:t>mus</a:t>
            </a:r>
            <a:r>
              <a:rPr lang="de-DE" sz="1200" dirty="0" err="1"/>
              <a:t>zentrum</a:t>
            </a:r>
            <a:r>
              <a:rPr lang="de-DE" sz="1200" dirty="0"/>
              <a:t> der Gemeinde und </a:t>
            </a:r>
            <a:r>
              <a:rPr lang="sl-SI" sz="1200" dirty="0" err="1"/>
              <a:t>Region</a:t>
            </a:r>
            <a:r>
              <a:rPr lang="sl-SI" sz="1200" dirty="0"/>
              <a:t> </a:t>
            </a:r>
            <a:r>
              <a:rPr lang="sl-SI" sz="1200" dirty="0" err="1"/>
              <a:t>ist</a:t>
            </a:r>
            <a:r>
              <a:rPr lang="sl-SI" sz="1200" dirty="0"/>
              <a:t>. </a:t>
            </a:r>
            <a:r>
              <a:rPr lang="de-DE" sz="1200" dirty="0"/>
              <a:t>Unter anderem ist </a:t>
            </a:r>
            <a:r>
              <a:rPr lang="de-DE" sz="1200" dirty="0" err="1"/>
              <a:t>Celje</a:t>
            </a:r>
            <a:r>
              <a:rPr lang="de-DE" sz="1200" dirty="0"/>
              <a:t> eine bekannte Messestadt, </a:t>
            </a:r>
            <a:r>
              <a:rPr lang="sl-SI" sz="1200" dirty="0"/>
              <a:t>in der</a:t>
            </a:r>
            <a:r>
              <a:rPr lang="de-DE" sz="1200" dirty="0"/>
              <a:t> jährlich zahlreiche Messen </a:t>
            </a:r>
            <a:r>
              <a:rPr lang="sl-SI" sz="1200" dirty="0" err="1"/>
              <a:t>statt</a:t>
            </a:r>
            <a:r>
              <a:rPr lang="sl-SI" sz="1200" dirty="0"/>
              <a:t> </a:t>
            </a:r>
            <a:r>
              <a:rPr lang="sl-SI" sz="1200" dirty="0" err="1"/>
              <a:t>finden</a:t>
            </a:r>
            <a:r>
              <a:rPr lang="sl-SI" sz="1200" dirty="0"/>
              <a:t>. Die </a:t>
            </a:r>
            <a:r>
              <a:rPr lang="de-DE" sz="1200" dirty="0"/>
              <a:t>Internationale </a:t>
            </a:r>
            <a:r>
              <a:rPr lang="sl-SI" sz="1200" dirty="0" err="1"/>
              <a:t>Gewerbemesse</a:t>
            </a:r>
            <a:r>
              <a:rPr lang="sl-SI" sz="1200" dirty="0"/>
              <a:t> (MOS) </a:t>
            </a:r>
            <a:r>
              <a:rPr lang="sl-SI" sz="1200" dirty="0" err="1"/>
              <a:t>ist</a:t>
            </a:r>
            <a:r>
              <a:rPr lang="sl-SI" sz="1200" dirty="0"/>
              <a:t> </a:t>
            </a:r>
            <a:r>
              <a:rPr lang="sl-SI" sz="1200" dirty="0" err="1"/>
              <a:t>eine</a:t>
            </a:r>
            <a:r>
              <a:rPr lang="sl-SI" sz="1200" dirty="0"/>
              <a:t> </a:t>
            </a:r>
            <a:r>
              <a:rPr lang="de-DE" sz="1200" dirty="0"/>
              <a:t>der größten Wirtschaftsmessen in diesem Teil Europas. </a:t>
            </a:r>
            <a:r>
              <a:rPr lang="sl-SI" sz="1200" dirty="0"/>
              <a:t>Der </a:t>
            </a:r>
            <a:r>
              <a:rPr lang="sl-SI" sz="1200" dirty="0" err="1"/>
              <a:t>Standort</a:t>
            </a:r>
            <a:r>
              <a:rPr lang="sl-SI" sz="1200" dirty="0"/>
              <a:t> in Celje </a:t>
            </a:r>
            <a:r>
              <a:rPr lang="sl-SI" sz="1200" dirty="0" err="1"/>
              <a:t>ist</a:t>
            </a:r>
            <a:r>
              <a:rPr lang="sl-SI" sz="1200" dirty="0"/>
              <a:t> </a:t>
            </a:r>
            <a:r>
              <a:rPr lang="sl-SI" sz="1200" dirty="0" err="1"/>
              <a:t>wegen</a:t>
            </a:r>
            <a:r>
              <a:rPr lang="sl-SI" sz="1200" dirty="0"/>
              <a:t> </a:t>
            </a:r>
            <a:r>
              <a:rPr lang="sl-SI" sz="1200" dirty="0" err="1"/>
              <a:t>seiner</a:t>
            </a:r>
            <a:r>
              <a:rPr lang="sl-SI" sz="1200" dirty="0"/>
              <a:t> </a:t>
            </a:r>
            <a:r>
              <a:rPr lang="sl-SI" sz="1200" dirty="0" err="1"/>
              <a:t>Lage</a:t>
            </a:r>
            <a:r>
              <a:rPr lang="sl-SI" sz="1200" dirty="0"/>
              <a:t> </a:t>
            </a:r>
            <a:r>
              <a:rPr lang="sl-SI" sz="1200" dirty="0" err="1"/>
              <a:t>und</a:t>
            </a:r>
            <a:r>
              <a:rPr lang="sl-SI" sz="1200" dirty="0"/>
              <a:t> </a:t>
            </a:r>
            <a:r>
              <a:rPr lang="sl-SI" sz="1200" dirty="0" err="1"/>
              <a:t>guter</a:t>
            </a:r>
            <a:r>
              <a:rPr lang="sl-SI" sz="1200" dirty="0"/>
              <a:t> </a:t>
            </a:r>
            <a:r>
              <a:rPr lang="sl-SI" sz="1200" dirty="0" err="1"/>
              <a:t>Verkehrsverbindung</a:t>
            </a:r>
            <a:r>
              <a:rPr lang="sl-SI" sz="1200" dirty="0"/>
              <a:t> </a:t>
            </a:r>
            <a:r>
              <a:rPr lang="sl-SI" sz="1200" dirty="0" err="1"/>
              <a:t>leicht</a:t>
            </a:r>
            <a:r>
              <a:rPr lang="sl-SI" sz="1200" dirty="0"/>
              <a:t> </a:t>
            </a:r>
            <a:r>
              <a:rPr lang="sl-SI" sz="1200" dirty="0" err="1"/>
              <a:t>erreichbar</a:t>
            </a:r>
            <a:r>
              <a:rPr lang="sl-SI" sz="1200" dirty="0"/>
              <a:t>.</a:t>
            </a:r>
            <a:endParaRPr lang="de-DE" sz="1200" dirty="0"/>
          </a:p>
        </p:txBody>
      </p:sp>
      <p:sp>
        <p:nvSpPr>
          <p:cNvPr id="7" name="Označba mesta vsebine 2"/>
          <p:cNvSpPr txBox="1">
            <a:spLocks/>
          </p:cNvSpPr>
          <p:nvPr/>
        </p:nvSpPr>
        <p:spPr>
          <a:xfrm>
            <a:off x="5992885" y="1035457"/>
            <a:ext cx="2424686" cy="2700000"/>
          </a:xfrm>
          <a:prstGeom prst="rect">
            <a:avLst/>
          </a:prstGeom>
        </p:spPr>
        <p:txBody>
          <a:bodyPr vert="horz" lIns="0" tIns="0" rIns="0" bIns="0" rtlCol="0">
            <a:noAutofit/>
          </a:bodyPr>
          <a:lstStyle>
            <a:lvl1pPr marL="0"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1pPr>
            <a:lvl2pPr marL="266700"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2pPr>
            <a:lvl3pPr marL="53816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3pPr>
            <a:lvl4pPr marL="80486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4pPr>
            <a:lvl5pPr marL="107791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t>The property is located in the city of </a:t>
            </a:r>
            <a:r>
              <a:rPr lang="en-US" sz="1200" dirty="0" err="1"/>
              <a:t>Celje</a:t>
            </a:r>
            <a:r>
              <a:rPr lang="en-US" sz="1200" dirty="0"/>
              <a:t>, which is a</a:t>
            </a:r>
            <a:r>
              <a:rPr lang="sl-SI" sz="1200" dirty="0"/>
              <a:t>n</a:t>
            </a:r>
            <a:r>
              <a:rPr lang="en-US" sz="1200" dirty="0"/>
              <a:t> important cultural, economic and tourist </a:t>
            </a:r>
            <a:r>
              <a:rPr lang="en-US" sz="1200" dirty="0" err="1"/>
              <a:t>centre</a:t>
            </a:r>
            <a:r>
              <a:rPr lang="en-US" sz="1200" dirty="0"/>
              <a:t> of the municipality and region. Among other things </a:t>
            </a:r>
            <a:r>
              <a:rPr lang="en-US" sz="1200" dirty="0" err="1"/>
              <a:t>Celje</a:t>
            </a:r>
            <a:r>
              <a:rPr lang="en-US" sz="1200" dirty="0"/>
              <a:t> is a renowned trade fair city, where various fairs are held annually, of which the most known is probably the International trade fair</a:t>
            </a:r>
            <a:r>
              <a:rPr lang="sl-SI" sz="1200" dirty="0"/>
              <a:t> (MOS), </a:t>
            </a:r>
            <a:r>
              <a:rPr lang="sl-SI" sz="1200" dirty="0" err="1"/>
              <a:t>which</a:t>
            </a:r>
            <a:r>
              <a:rPr lang="sl-SI" sz="1200" dirty="0"/>
              <a:t> is one </a:t>
            </a:r>
            <a:r>
              <a:rPr lang="sl-SI" sz="1200" dirty="0" err="1"/>
              <a:t>of</a:t>
            </a:r>
            <a:r>
              <a:rPr lang="sl-SI" sz="1200" dirty="0"/>
              <a:t> </a:t>
            </a:r>
            <a:r>
              <a:rPr lang="sl-SI" sz="1200" dirty="0" err="1"/>
              <a:t>the</a:t>
            </a:r>
            <a:r>
              <a:rPr lang="sl-SI" sz="1200" dirty="0"/>
              <a:t> </a:t>
            </a:r>
            <a:r>
              <a:rPr lang="sl-SI" sz="1200" dirty="0" err="1"/>
              <a:t>biggest</a:t>
            </a:r>
            <a:r>
              <a:rPr lang="sl-SI" sz="1200" dirty="0"/>
              <a:t> </a:t>
            </a:r>
            <a:r>
              <a:rPr lang="sl-SI" sz="1200" dirty="0" err="1"/>
              <a:t>trade</a:t>
            </a:r>
            <a:r>
              <a:rPr lang="sl-SI" sz="1200" dirty="0"/>
              <a:t> </a:t>
            </a:r>
            <a:r>
              <a:rPr lang="sl-SI" sz="1200" dirty="0" err="1"/>
              <a:t>fairs</a:t>
            </a:r>
            <a:r>
              <a:rPr lang="sl-SI" sz="1200" dirty="0"/>
              <a:t> in </a:t>
            </a:r>
            <a:r>
              <a:rPr lang="sl-SI" sz="1200" dirty="0" err="1"/>
              <a:t>this</a:t>
            </a:r>
            <a:r>
              <a:rPr lang="sl-SI" sz="1200" dirty="0"/>
              <a:t> part </a:t>
            </a:r>
            <a:r>
              <a:rPr lang="sl-SI" sz="1200" dirty="0" err="1"/>
              <a:t>of</a:t>
            </a:r>
            <a:r>
              <a:rPr lang="sl-SI" sz="1200" dirty="0"/>
              <a:t> </a:t>
            </a:r>
            <a:r>
              <a:rPr lang="sl-SI" sz="1200" dirty="0" err="1"/>
              <a:t>Europe</a:t>
            </a:r>
            <a:r>
              <a:rPr lang="sl-SI" sz="1200" dirty="0"/>
              <a:t>. </a:t>
            </a:r>
            <a:r>
              <a:rPr lang="sl-SI" sz="1200" dirty="0" err="1"/>
              <a:t>Due</a:t>
            </a:r>
            <a:r>
              <a:rPr lang="sl-SI" sz="1200" dirty="0"/>
              <a:t> to </a:t>
            </a:r>
            <a:r>
              <a:rPr lang="sl-SI" sz="1200" dirty="0" err="1"/>
              <a:t>its</a:t>
            </a:r>
            <a:r>
              <a:rPr lang="sl-SI" sz="1200" dirty="0"/>
              <a:t> </a:t>
            </a:r>
            <a:r>
              <a:rPr lang="sl-SI" sz="1200" dirty="0" err="1"/>
              <a:t>location</a:t>
            </a:r>
            <a:r>
              <a:rPr lang="sl-SI" sz="1200" dirty="0"/>
              <a:t> </a:t>
            </a:r>
            <a:r>
              <a:rPr lang="sl-SI" sz="1200" dirty="0" err="1"/>
              <a:t>and</a:t>
            </a:r>
            <a:r>
              <a:rPr lang="sl-SI" sz="1200" dirty="0"/>
              <a:t> </a:t>
            </a:r>
            <a:r>
              <a:rPr lang="sl-SI" sz="1200" dirty="0" err="1"/>
              <a:t>good</a:t>
            </a:r>
            <a:r>
              <a:rPr lang="sl-SI" sz="1200" dirty="0"/>
              <a:t> </a:t>
            </a:r>
            <a:r>
              <a:rPr lang="sl-SI" sz="1200" dirty="0" err="1"/>
              <a:t>connections</a:t>
            </a:r>
            <a:r>
              <a:rPr lang="sl-SI" sz="1200" dirty="0"/>
              <a:t> </a:t>
            </a:r>
            <a:r>
              <a:rPr lang="sl-SI" sz="1200" dirty="0" err="1"/>
              <a:t>the</a:t>
            </a:r>
            <a:r>
              <a:rPr lang="sl-SI" sz="1200" dirty="0"/>
              <a:t> </a:t>
            </a:r>
            <a:r>
              <a:rPr lang="sl-SI" sz="1200" dirty="0" err="1"/>
              <a:t>property</a:t>
            </a:r>
            <a:r>
              <a:rPr lang="sl-SI" sz="1200" dirty="0"/>
              <a:t> is </a:t>
            </a:r>
            <a:r>
              <a:rPr lang="sl-SI" sz="1200" dirty="0" err="1"/>
              <a:t>easily</a:t>
            </a:r>
            <a:r>
              <a:rPr lang="sl-SI" sz="1200" dirty="0"/>
              <a:t> </a:t>
            </a:r>
            <a:r>
              <a:rPr lang="sl-SI" sz="1200" dirty="0" err="1"/>
              <a:t>accessible</a:t>
            </a:r>
            <a:r>
              <a:rPr lang="sl-SI" sz="1200" dirty="0"/>
              <a:t>.</a:t>
            </a:r>
          </a:p>
        </p:txBody>
      </p:sp>
      <p:sp>
        <p:nvSpPr>
          <p:cNvPr id="8" name="Označba mesta vsebine 2"/>
          <p:cNvSpPr txBox="1">
            <a:spLocks/>
          </p:cNvSpPr>
          <p:nvPr/>
        </p:nvSpPr>
        <p:spPr>
          <a:xfrm>
            <a:off x="612363" y="1035457"/>
            <a:ext cx="2509605" cy="2700000"/>
          </a:xfrm>
          <a:prstGeom prst="rect">
            <a:avLst/>
          </a:prstGeom>
        </p:spPr>
        <p:txBody>
          <a:bodyPr vert="horz" lIns="0" tIns="0" rIns="0" bIns="0" rtlCol="0">
            <a:noAutofit/>
          </a:bodyPr>
          <a:lstStyle>
            <a:lvl1pPr marL="0"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1pPr>
            <a:lvl2pPr marL="266700"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2pPr>
            <a:lvl3pPr marL="53816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3pPr>
            <a:lvl4pPr marL="80486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4pPr>
            <a:lvl5pPr marL="1077913" indent="0" algn="l" defTabSz="914400" rtl="0" eaLnBrk="1" latinLnBrk="0" hangingPunct="1">
              <a:lnSpc>
                <a:spcPts val="1800"/>
              </a:lnSpc>
              <a:spcBef>
                <a:spcPts val="0"/>
              </a:spcBef>
              <a:spcAft>
                <a:spcPts val="1200"/>
              </a:spcAft>
              <a:buFont typeface="Arial" panose="020B0604020202020204" pitchFamily="34" charset="0"/>
              <a:buNone/>
              <a:defRPr sz="1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l-SI" sz="1200" dirty="0"/>
              <a:t>Zemljišče se nahaja v Celju, ki je kulturno, gospodarsko, izobraževalno in turistično središče občine in regije. Celje je med drugim tudi znano sejemsko mesto, kjer se vsako leto odvijajo številni sejmi, med katerimi je zagotovo najbolj znan Mednarodni obrtni sejem (MOS), ki je eden največjih poslovnih sejmov v tem delu Evrope.  Lokacija v Celju je zaradi lege in dobrih prometnih povezav lahko dostopna</a:t>
            </a:r>
            <a:r>
              <a:rPr lang="sl-SI" sz="1400" dirty="0"/>
              <a:t>. </a:t>
            </a:r>
          </a:p>
        </p:txBody>
      </p:sp>
      <p:sp>
        <p:nvSpPr>
          <p:cNvPr id="9" name="Naslov 3"/>
          <p:cNvSpPr>
            <a:spLocks noGrp="1"/>
          </p:cNvSpPr>
          <p:nvPr>
            <p:ph type="title"/>
          </p:nvPr>
        </p:nvSpPr>
        <p:spPr>
          <a:xfrm>
            <a:off x="251520" y="123478"/>
            <a:ext cx="8424936" cy="672280"/>
          </a:xfrm>
        </p:spPr>
        <p:txBody>
          <a:bodyPr/>
          <a:lstStyle/>
          <a:p>
            <a:pPr algn="ctr"/>
            <a:r>
              <a:rPr lang="sl-SI" sz="2000" dirty="0"/>
              <a:t>Makro lokacija / Makro-</a:t>
            </a:r>
            <a:r>
              <a:rPr lang="sl-SI" sz="2000" dirty="0" err="1"/>
              <a:t>Standort</a:t>
            </a:r>
            <a:r>
              <a:rPr lang="sl-SI" sz="2000" dirty="0"/>
              <a:t> / MACRO LOCATION</a:t>
            </a:r>
          </a:p>
        </p:txBody>
      </p:sp>
    </p:spTree>
    <p:extLst>
      <p:ext uri="{BB962C8B-B14F-4D97-AF65-F5344CB8AC3E}">
        <p14:creationId xmlns:p14="http://schemas.microsoft.com/office/powerpoint/2010/main" val="316178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22CCC3FC-DC26-47E0-8237-9E99B89FF03A}" type="slidenum">
              <a:rPr lang="en-US" smtClean="0"/>
              <a:pPr/>
              <a:t>6</a:t>
            </a:fld>
            <a:endParaRPr lang="en-US"/>
          </a:p>
        </p:txBody>
      </p:sp>
      <p:pic>
        <p:nvPicPr>
          <p:cNvPr id="6" name="Slika 5"/>
          <p:cNvPicPr>
            <a:picLocks noChangeAspect="1"/>
          </p:cNvPicPr>
          <p:nvPr/>
        </p:nvPicPr>
        <p:blipFill>
          <a:blip r:embed="rId2"/>
          <a:stretch>
            <a:fillRect/>
          </a:stretch>
        </p:blipFill>
        <p:spPr>
          <a:xfrm>
            <a:off x="1259632" y="893797"/>
            <a:ext cx="6539258" cy="3924775"/>
          </a:xfrm>
          <a:prstGeom prst="rect">
            <a:avLst/>
          </a:prstGeom>
        </p:spPr>
      </p:pic>
      <p:sp>
        <p:nvSpPr>
          <p:cNvPr id="7" name="Naslov 3"/>
          <p:cNvSpPr>
            <a:spLocks noGrp="1"/>
          </p:cNvSpPr>
          <p:nvPr>
            <p:ph type="title"/>
          </p:nvPr>
        </p:nvSpPr>
        <p:spPr>
          <a:xfrm>
            <a:off x="251520" y="123478"/>
            <a:ext cx="8424936" cy="672280"/>
          </a:xfrm>
        </p:spPr>
        <p:txBody>
          <a:bodyPr/>
          <a:lstStyle/>
          <a:p>
            <a:pPr algn="ctr"/>
            <a:r>
              <a:rPr lang="sl-SI" sz="2000" dirty="0"/>
              <a:t>Makro lokacija / Makro-</a:t>
            </a:r>
            <a:r>
              <a:rPr lang="sl-SI" sz="2000" dirty="0" err="1"/>
              <a:t>Standort</a:t>
            </a:r>
            <a:r>
              <a:rPr lang="sl-SI" sz="2000" dirty="0"/>
              <a:t> / MACRO LOCATION</a:t>
            </a:r>
          </a:p>
        </p:txBody>
      </p:sp>
    </p:spTree>
    <p:extLst>
      <p:ext uri="{BB962C8B-B14F-4D97-AF65-F5344CB8AC3E}">
        <p14:creationId xmlns:p14="http://schemas.microsoft.com/office/powerpoint/2010/main" val="287140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idx="1"/>
          </p:nvPr>
        </p:nvSpPr>
        <p:spPr>
          <a:xfrm>
            <a:off x="543137" y="862041"/>
            <a:ext cx="4221918" cy="3528392"/>
          </a:xfrm>
        </p:spPr>
        <p:txBody>
          <a:bodyPr/>
          <a:lstStyle/>
          <a:p>
            <a:r>
              <a:rPr lang="sl-SI" sz="1400" dirty="0"/>
              <a:t>Zemljišče se nahaja tik ob </a:t>
            </a:r>
            <a:r>
              <a:rPr lang="sl-SI" sz="1400" dirty="0" err="1"/>
              <a:t>Lidlovi</a:t>
            </a:r>
            <a:r>
              <a:rPr lang="sl-SI" sz="1400" dirty="0"/>
              <a:t> poslovalnici v središču Celja, v bližini križišča dveh najbolj prometnih cest v mestu. </a:t>
            </a:r>
          </a:p>
          <a:p>
            <a:r>
              <a:rPr lang="sl-SI" sz="1400" dirty="0" err="1"/>
              <a:t>Das</a:t>
            </a:r>
            <a:r>
              <a:rPr lang="sl-SI" sz="1400" dirty="0"/>
              <a:t> </a:t>
            </a:r>
            <a:r>
              <a:rPr lang="sl-SI" sz="1400" dirty="0" err="1"/>
              <a:t>Grundstück</a:t>
            </a:r>
            <a:r>
              <a:rPr lang="sl-SI" sz="1400" dirty="0"/>
              <a:t> </a:t>
            </a:r>
            <a:r>
              <a:rPr lang="sl-SI" sz="1400" dirty="0" err="1"/>
              <a:t>liegt</a:t>
            </a:r>
            <a:r>
              <a:rPr lang="sl-SI" sz="1400" dirty="0"/>
              <a:t> </a:t>
            </a:r>
            <a:r>
              <a:rPr lang="sl-SI" sz="1400" dirty="0" err="1"/>
              <a:t>unmittelbar</a:t>
            </a:r>
            <a:r>
              <a:rPr lang="sl-SI" sz="1400" dirty="0"/>
              <a:t> neben </a:t>
            </a:r>
            <a:r>
              <a:rPr lang="sl-SI" sz="1400" dirty="0" err="1"/>
              <a:t>einer</a:t>
            </a:r>
            <a:r>
              <a:rPr lang="sl-SI" sz="1400" dirty="0"/>
              <a:t> Lidl Filiale </a:t>
            </a:r>
            <a:r>
              <a:rPr lang="sl-SI" sz="1400" dirty="0" err="1"/>
              <a:t>im</a:t>
            </a:r>
            <a:r>
              <a:rPr lang="sl-SI" sz="1400" dirty="0"/>
              <a:t> </a:t>
            </a:r>
            <a:r>
              <a:rPr lang="sl-SI" sz="1400" dirty="0" err="1"/>
              <a:t>Zentrum</a:t>
            </a:r>
            <a:r>
              <a:rPr lang="sl-SI" sz="1400" dirty="0"/>
              <a:t> von Celje, </a:t>
            </a:r>
            <a:r>
              <a:rPr lang="sl-SI" sz="1400" dirty="0" err="1"/>
              <a:t>nahe</a:t>
            </a:r>
            <a:r>
              <a:rPr lang="sl-SI" sz="1400" dirty="0"/>
              <a:t> der </a:t>
            </a:r>
            <a:r>
              <a:rPr lang="sl-SI" sz="1400" dirty="0" err="1"/>
              <a:t>Kreuzung</a:t>
            </a:r>
            <a:r>
              <a:rPr lang="sl-SI" sz="1400" dirty="0"/>
              <a:t> der </a:t>
            </a:r>
            <a:r>
              <a:rPr lang="sl-SI" sz="1400" dirty="0" err="1"/>
              <a:t>zwei</a:t>
            </a:r>
            <a:r>
              <a:rPr lang="sl-SI" sz="1400" dirty="0"/>
              <a:t> </a:t>
            </a:r>
            <a:r>
              <a:rPr lang="sl-SI" sz="1400" dirty="0" err="1"/>
              <a:t>meist</a:t>
            </a:r>
            <a:r>
              <a:rPr lang="sl-SI" sz="1400" dirty="0"/>
              <a:t> </a:t>
            </a:r>
            <a:r>
              <a:rPr lang="sl-SI" sz="1400" dirty="0" err="1"/>
              <a:t>befahrenen</a:t>
            </a:r>
            <a:r>
              <a:rPr lang="sl-SI" sz="1400" dirty="0"/>
              <a:t> </a:t>
            </a:r>
            <a:r>
              <a:rPr lang="sl-SI" sz="1400" dirty="0" err="1"/>
              <a:t>Straßen</a:t>
            </a:r>
            <a:r>
              <a:rPr lang="sl-SI" sz="1400" dirty="0"/>
              <a:t> der </a:t>
            </a:r>
            <a:r>
              <a:rPr lang="sl-SI" sz="1400" dirty="0" err="1"/>
              <a:t>Stadt</a:t>
            </a:r>
            <a:r>
              <a:rPr lang="sl-SI" sz="1400" dirty="0"/>
              <a:t>. </a:t>
            </a:r>
          </a:p>
          <a:p>
            <a:r>
              <a:rPr lang="sl-SI" sz="1400" dirty="0" err="1"/>
              <a:t>The</a:t>
            </a:r>
            <a:r>
              <a:rPr lang="sl-SI" sz="1400" dirty="0"/>
              <a:t> plot is </a:t>
            </a:r>
            <a:r>
              <a:rPr lang="sl-SI" sz="1400" dirty="0" err="1"/>
              <a:t>located</a:t>
            </a:r>
            <a:r>
              <a:rPr lang="sl-SI" sz="1400" dirty="0"/>
              <a:t> </a:t>
            </a:r>
            <a:r>
              <a:rPr lang="sl-SI" sz="1400" dirty="0" err="1"/>
              <a:t>next</a:t>
            </a:r>
            <a:r>
              <a:rPr lang="sl-SI" sz="1400" dirty="0"/>
              <a:t> to </a:t>
            </a:r>
            <a:r>
              <a:rPr lang="sl-SI" sz="1400" dirty="0" err="1"/>
              <a:t>the</a:t>
            </a:r>
            <a:r>
              <a:rPr lang="sl-SI" sz="1400" dirty="0"/>
              <a:t> Lidl store in </a:t>
            </a:r>
            <a:r>
              <a:rPr lang="sl-SI" sz="1400" dirty="0" err="1"/>
              <a:t>the</a:t>
            </a:r>
            <a:r>
              <a:rPr lang="sl-SI" sz="1400" dirty="0"/>
              <a:t> centre </a:t>
            </a:r>
            <a:r>
              <a:rPr lang="sl-SI" sz="1400" dirty="0" err="1"/>
              <a:t>of</a:t>
            </a:r>
            <a:r>
              <a:rPr lang="sl-SI" sz="1400" dirty="0"/>
              <a:t> Celje, </a:t>
            </a:r>
            <a:r>
              <a:rPr lang="sl-SI" sz="1400" dirty="0" err="1"/>
              <a:t>close</a:t>
            </a:r>
            <a:r>
              <a:rPr lang="sl-SI" sz="1400" dirty="0"/>
              <a:t> to </a:t>
            </a:r>
            <a:r>
              <a:rPr lang="sl-SI" sz="1400" dirty="0" err="1"/>
              <a:t>an</a:t>
            </a:r>
            <a:r>
              <a:rPr lang="sl-SI" sz="1400" dirty="0"/>
              <a:t> </a:t>
            </a:r>
            <a:r>
              <a:rPr lang="sl-SI" sz="1400" dirty="0" err="1"/>
              <a:t>intersection</a:t>
            </a:r>
            <a:r>
              <a:rPr lang="sl-SI" sz="1400" dirty="0"/>
              <a:t> </a:t>
            </a:r>
            <a:r>
              <a:rPr lang="sl-SI" sz="1400" dirty="0" err="1"/>
              <a:t>of</a:t>
            </a:r>
            <a:r>
              <a:rPr lang="sl-SI" sz="1400" dirty="0"/>
              <a:t> </a:t>
            </a:r>
            <a:r>
              <a:rPr lang="sl-SI" sz="1400" dirty="0" err="1"/>
              <a:t>two</a:t>
            </a:r>
            <a:r>
              <a:rPr lang="sl-SI" sz="1400" dirty="0"/>
              <a:t> </a:t>
            </a:r>
            <a:r>
              <a:rPr lang="sl-SI" sz="1400" dirty="0" err="1"/>
              <a:t>busiest</a:t>
            </a:r>
            <a:r>
              <a:rPr lang="sl-SI" sz="1400" dirty="0"/>
              <a:t> </a:t>
            </a:r>
            <a:r>
              <a:rPr lang="sl-SI" sz="1400" dirty="0" err="1"/>
              <a:t>streets</a:t>
            </a:r>
            <a:r>
              <a:rPr lang="sl-SI" sz="1400" dirty="0"/>
              <a:t> in Celje. </a:t>
            </a:r>
            <a:endParaRPr lang="sl-SI" dirty="0"/>
          </a:p>
          <a:p>
            <a:endParaRPr lang="sl-SI" dirty="0"/>
          </a:p>
          <a:p>
            <a:endParaRPr lang="sl-SI" dirty="0"/>
          </a:p>
          <a:p>
            <a:endParaRPr lang="sl-SI" dirty="0"/>
          </a:p>
        </p:txBody>
      </p:sp>
      <p:sp>
        <p:nvSpPr>
          <p:cNvPr id="7" name="Označba mesta vsebine 2"/>
          <p:cNvSpPr txBox="1">
            <a:spLocks/>
          </p:cNvSpPr>
          <p:nvPr/>
        </p:nvSpPr>
        <p:spPr>
          <a:xfrm>
            <a:off x="395536" y="1491630"/>
            <a:ext cx="6965995" cy="2700000"/>
          </a:xfrm>
          <a:prstGeom prst="rect">
            <a:avLst/>
          </a:prstGeom>
        </p:spPr>
        <p:txBody>
          <a:bodyPr vert="horz" lIns="144000" tIns="0" rIns="0" bIns="0" rtlCol="0" anchor="b" anchorCtr="0">
            <a:normAutofit/>
          </a:bodyPr>
          <a:lstStyle>
            <a:lvl1pPr marL="0" indent="0" algn="l" defTabSz="914400" rtl="0" eaLnBrk="1" latinLnBrk="0" hangingPunct="1">
              <a:lnSpc>
                <a:spcPct val="110000"/>
              </a:lnSpc>
              <a:spcBef>
                <a:spcPts val="0"/>
              </a:spcBef>
              <a:buFont typeface="Arial" panose="020B0604020202020204" pitchFamily="34" charset="0"/>
              <a:buNone/>
              <a:defRPr sz="1200" b="1" kern="1200">
                <a:solidFill>
                  <a:schemeClr val="bg1"/>
                </a:solidFill>
                <a:latin typeface="+mn-lt"/>
                <a:ea typeface="+mn-ea"/>
                <a:cs typeface="+mn-cs"/>
              </a:defRPr>
            </a:lvl1pPr>
            <a:lvl2pPr marL="4572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50000"/>
              </a:lnSpc>
            </a:pPr>
            <a:endParaRPr lang="sl-SI" dirty="0"/>
          </a:p>
        </p:txBody>
      </p:sp>
      <p:sp>
        <p:nvSpPr>
          <p:cNvPr id="8" name="Naslov 3"/>
          <p:cNvSpPr>
            <a:spLocks noGrp="1"/>
          </p:cNvSpPr>
          <p:nvPr>
            <p:ph type="title"/>
          </p:nvPr>
        </p:nvSpPr>
        <p:spPr>
          <a:xfrm>
            <a:off x="179511" y="215738"/>
            <a:ext cx="8786972" cy="375492"/>
          </a:xfrm>
        </p:spPr>
        <p:txBody>
          <a:bodyPr/>
          <a:lstStyle/>
          <a:p>
            <a:pPr algn="ctr"/>
            <a:r>
              <a:rPr lang="sl-SI" sz="2000" dirty="0" err="1"/>
              <a:t>Mikro</a:t>
            </a:r>
            <a:r>
              <a:rPr lang="sl-SI" sz="2000" dirty="0"/>
              <a:t> lokacija / </a:t>
            </a:r>
            <a:r>
              <a:rPr lang="sl-SI" sz="2000" dirty="0" err="1"/>
              <a:t>Mikro-Standort</a:t>
            </a:r>
            <a:r>
              <a:rPr lang="sl-SI" sz="2000" dirty="0"/>
              <a:t> / </a:t>
            </a:r>
            <a:r>
              <a:rPr lang="sl-SI" sz="2000" dirty="0" err="1"/>
              <a:t>Micro</a:t>
            </a:r>
            <a:r>
              <a:rPr lang="sl-SI" sz="2000" dirty="0"/>
              <a:t> </a:t>
            </a:r>
            <a:r>
              <a:rPr lang="sl-SI" sz="2000" dirty="0" err="1"/>
              <a:t>location</a:t>
            </a:r>
            <a:endParaRPr lang="sl-SI" dirty="0"/>
          </a:p>
        </p:txBody>
      </p:sp>
      <p:sp>
        <p:nvSpPr>
          <p:cNvPr id="6" name="Označba mesta številke diapozitiva 5"/>
          <p:cNvSpPr>
            <a:spLocks noGrp="1"/>
          </p:cNvSpPr>
          <p:nvPr>
            <p:ph type="sldNum" sz="quarter" idx="12"/>
          </p:nvPr>
        </p:nvSpPr>
        <p:spPr/>
        <p:txBody>
          <a:bodyPr/>
          <a:lstStyle/>
          <a:p>
            <a:fld id="{22CCC3FC-DC26-47E0-8237-9E99B89FF03A}" type="slidenum">
              <a:rPr lang="en-US" smtClean="0"/>
              <a:pPr/>
              <a:t>7</a:t>
            </a:fld>
            <a:endParaRPr lang="en-US"/>
          </a:p>
        </p:txBody>
      </p:sp>
      <p:pic>
        <p:nvPicPr>
          <p:cNvPr id="4" name="Slika 3"/>
          <p:cNvPicPr>
            <a:picLocks noChangeAspect="1"/>
          </p:cNvPicPr>
          <p:nvPr/>
        </p:nvPicPr>
        <p:blipFill>
          <a:blip r:embed="rId3"/>
          <a:stretch>
            <a:fillRect/>
          </a:stretch>
        </p:blipFill>
        <p:spPr>
          <a:xfrm>
            <a:off x="4860032" y="906237"/>
            <a:ext cx="3430275" cy="3393705"/>
          </a:xfrm>
          <a:prstGeom prst="rect">
            <a:avLst/>
          </a:prstGeom>
        </p:spPr>
      </p:pic>
    </p:spTree>
    <p:extLst>
      <p:ext uri="{BB962C8B-B14F-4D97-AF65-F5344CB8AC3E}">
        <p14:creationId xmlns:p14="http://schemas.microsoft.com/office/powerpoint/2010/main" val="170005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idx="1"/>
          </p:nvPr>
        </p:nvSpPr>
        <p:spPr>
          <a:xfrm>
            <a:off x="430424" y="1059582"/>
            <a:ext cx="6985892" cy="3528392"/>
          </a:xfrm>
        </p:spPr>
        <p:txBody>
          <a:bodyPr/>
          <a:lstStyle/>
          <a:p>
            <a:pPr marL="285750" indent="-285750">
              <a:buFont typeface="Arial" panose="020B0604020202020204" pitchFamily="34" charset="0"/>
              <a:buChar char="•"/>
            </a:pPr>
            <a:endParaRPr lang="sl-SI" dirty="0"/>
          </a:p>
          <a:p>
            <a:endParaRPr lang="sl-SI" dirty="0"/>
          </a:p>
          <a:p>
            <a:endParaRPr lang="sl-SI" dirty="0"/>
          </a:p>
          <a:p>
            <a:endParaRPr lang="sl-SI" dirty="0"/>
          </a:p>
        </p:txBody>
      </p:sp>
      <p:sp>
        <p:nvSpPr>
          <p:cNvPr id="7" name="Označba mesta vsebine 2"/>
          <p:cNvSpPr txBox="1">
            <a:spLocks/>
          </p:cNvSpPr>
          <p:nvPr/>
        </p:nvSpPr>
        <p:spPr>
          <a:xfrm>
            <a:off x="395536" y="1491630"/>
            <a:ext cx="6965995" cy="2700000"/>
          </a:xfrm>
          <a:prstGeom prst="rect">
            <a:avLst/>
          </a:prstGeom>
        </p:spPr>
        <p:txBody>
          <a:bodyPr vert="horz" lIns="144000" tIns="0" rIns="0" bIns="0" rtlCol="0" anchor="b" anchorCtr="0">
            <a:normAutofit/>
          </a:bodyPr>
          <a:lstStyle>
            <a:lvl1pPr marL="0" indent="0" algn="l" defTabSz="914400" rtl="0" eaLnBrk="1" latinLnBrk="0" hangingPunct="1">
              <a:lnSpc>
                <a:spcPct val="110000"/>
              </a:lnSpc>
              <a:spcBef>
                <a:spcPts val="0"/>
              </a:spcBef>
              <a:buFont typeface="Arial" panose="020B0604020202020204" pitchFamily="34" charset="0"/>
              <a:buNone/>
              <a:defRPr sz="1200" b="1" kern="1200">
                <a:solidFill>
                  <a:schemeClr val="bg1"/>
                </a:solidFill>
                <a:latin typeface="+mn-lt"/>
                <a:ea typeface="+mn-ea"/>
                <a:cs typeface="+mn-cs"/>
              </a:defRPr>
            </a:lvl1pPr>
            <a:lvl2pPr marL="4572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110000"/>
              </a:lnSpc>
              <a:spcBef>
                <a:spcPts val="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50000"/>
              </a:lnSpc>
            </a:pPr>
            <a:endParaRPr lang="sl-SI" dirty="0"/>
          </a:p>
        </p:txBody>
      </p:sp>
      <p:sp>
        <p:nvSpPr>
          <p:cNvPr id="5" name="Označba mesta številke diapozitiva 4"/>
          <p:cNvSpPr>
            <a:spLocks noGrp="1"/>
          </p:cNvSpPr>
          <p:nvPr>
            <p:ph type="sldNum" sz="quarter" idx="12"/>
          </p:nvPr>
        </p:nvSpPr>
        <p:spPr/>
        <p:txBody>
          <a:bodyPr/>
          <a:lstStyle/>
          <a:p>
            <a:fld id="{22CCC3FC-DC26-47E0-8237-9E99B89FF03A}" type="slidenum">
              <a:rPr lang="en-US" smtClean="0"/>
              <a:pPr/>
              <a:t>8</a:t>
            </a:fld>
            <a:endParaRPr lang="en-US"/>
          </a:p>
        </p:txBody>
      </p:sp>
      <p:graphicFrame>
        <p:nvGraphicFramePr>
          <p:cNvPr id="14" name="Tabela 13"/>
          <p:cNvGraphicFramePr>
            <a:graphicFrameLocks noGrp="1"/>
          </p:cNvGraphicFramePr>
          <p:nvPr>
            <p:extLst>
              <p:ext uri="{D42A27DB-BD31-4B8C-83A1-F6EECF244321}">
                <p14:modId xmlns:p14="http://schemas.microsoft.com/office/powerpoint/2010/main" val="1066635425"/>
              </p:ext>
            </p:extLst>
          </p:nvPr>
        </p:nvGraphicFramePr>
        <p:xfrm>
          <a:off x="430424" y="889124"/>
          <a:ext cx="7920880" cy="3688080"/>
        </p:xfrm>
        <a:graphic>
          <a:graphicData uri="http://schemas.openxmlformats.org/drawingml/2006/table">
            <a:tbl>
              <a:tblPr firstRow="1" bandRow="1">
                <a:tableStyleId>{5C22544A-7EE6-4342-B048-85BDC9FD1C3A}</a:tableStyleId>
              </a:tblPr>
              <a:tblGrid>
                <a:gridCol w="5422886">
                  <a:extLst>
                    <a:ext uri="{9D8B030D-6E8A-4147-A177-3AD203B41FA5}">
                      <a16:colId xmlns:a16="http://schemas.microsoft.com/office/drawing/2014/main" val="20000"/>
                    </a:ext>
                  </a:extLst>
                </a:gridCol>
                <a:gridCol w="2497994">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a:t>Komunalna opremljenost / </a:t>
                      </a: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err="1"/>
                        <a:t>Kommunale</a:t>
                      </a:r>
                      <a:r>
                        <a:rPr lang="sl-SI" sz="1400" dirty="0"/>
                        <a:t> </a:t>
                      </a:r>
                      <a:r>
                        <a:rPr lang="sl-SI" sz="1400" dirty="0" err="1"/>
                        <a:t>Anlagen</a:t>
                      </a:r>
                      <a:r>
                        <a:rPr lang="sl-SI" sz="14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err="1"/>
                        <a:t>Utilities</a:t>
                      </a:r>
                      <a:endParaRPr lang="sl-SI" sz="1400" dirty="0"/>
                    </a:p>
                    <a:p>
                      <a:endParaRPr lang="sl-SI" sz="1400" dirty="0"/>
                    </a:p>
                  </a:txBody>
                  <a:tcPr/>
                </a:tc>
                <a:tc>
                  <a:txBody>
                    <a:bodyPr/>
                    <a:lstStyle/>
                    <a:p>
                      <a:pPr algn="ctr"/>
                      <a:r>
                        <a:rPr lang="sl-SI" sz="1400" dirty="0"/>
                        <a:t>Inštalirano /</a:t>
                      </a:r>
                      <a:r>
                        <a:rPr lang="sl-SI" sz="1400" baseline="0" dirty="0"/>
                        <a:t> </a:t>
                      </a:r>
                      <a:r>
                        <a:rPr lang="sl-SI" sz="1400" baseline="0" dirty="0" err="1"/>
                        <a:t>Installiert</a:t>
                      </a:r>
                      <a:r>
                        <a:rPr lang="sl-SI" sz="1400" baseline="0" dirty="0"/>
                        <a:t> / </a:t>
                      </a:r>
                    </a:p>
                    <a:p>
                      <a:pPr algn="ctr"/>
                      <a:r>
                        <a:rPr lang="sl-SI" sz="1400" baseline="0" dirty="0" err="1"/>
                        <a:t>Installed</a:t>
                      </a:r>
                      <a:endParaRPr lang="sl-SI" sz="1400" dirty="0"/>
                    </a:p>
                  </a:txBody>
                  <a:tcPr/>
                </a:tc>
                <a:extLst>
                  <a:ext uri="{0D108BD9-81ED-4DB2-BD59-A6C34878D82A}">
                    <a16:rowId xmlns:a16="http://schemas.microsoft.com/office/drawing/2014/main" val="10000"/>
                  </a:ext>
                </a:extLst>
              </a:tr>
              <a:tr h="370840">
                <a:tc>
                  <a:txBody>
                    <a:bodyPr/>
                    <a:lstStyle/>
                    <a:p>
                      <a:r>
                        <a:rPr lang="sl-SI" sz="1400" dirty="0"/>
                        <a:t>Elektrika /</a:t>
                      </a:r>
                      <a:r>
                        <a:rPr lang="sl-SI" sz="1400" baseline="0" dirty="0"/>
                        <a:t> </a:t>
                      </a:r>
                      <a:r>
                        <a:rPr lang="sl-SI" sz="1400" baseline="0" dirty="0" err="1"/>
                        <a:t>Strom</a:t>
                      </a:r>
                      <a:r>
                        <a:rPr lang="sl-SI" sz="1400" baseline="0" dirty="0"/>
                        <a:t> / </a:t>
                      </a:r>
                      <a:r>
                        <a:rPr lang="sl-SI" sz="1400" baseline="0" dirty="0" err="1"/>
                        <a:t>Electricity</a:t>
                      </a:r>
                      <a:endParaRPr lang="sl-SI" sz="1400" dirty="0"/>
                    </a:p>
                  </a:txBody>
                  <a:tcPr/>
                </a:tc>
                <a:tc>
                  <a:txBody>
                    <a:bodyPr/>
                    <a:lstStyle/>
                    <a:p>
                      <a:pPr algn="ctr"/>
                      <a:r>
                        <a:rPr lang="sl-SI" dirty="0"/>
                        <a:t>+</a:t>
                      </a:r>
                    </a:p>
                  </a:txBody>
                  <a:tcPr/>
                </a:tc>
                <a:extLst>
                  <a:ext uri="{0D108BD9-81ED-4DB2-BD59-A6C34878D82A}">
                    <a16:rowId xmlns:a16="http://schemas.microsoft.com/office/drawing/2014/main" val="10001"/>
                  </a:ext>
                </a:extLst>
              </a:tr>
              <a:tr h="370840">
                <a:tc>
                  <a:txBody>
                    <a:bodyPr/>
                    <a:lstStyle/>
                    <a:p>
                      <a:r>
                        <a:rPr lang="sl-SI" sz="1400" dirty="0"/>
                        <a:t>Voda / </a:t>
                      </a:r>
                      <a:r>
                        <a:rPr lang="sl-SI" sz="1400" dirty="0" err="1"/>
                        <a:t>Wasserversorgung</a:t>
                      </a:r>
                      <a:r>
                        <a:rPr lang="sl-SI" sz="1400" dirty="0"/>
                        <a:t> / </a:t>
                      </a:r>
                      <a:r>
                        <a:rPr lang="sl-SI" sz="1400" dirty="0" err="1"/>
                        <a:t>Water</a:t>
                      </a:r>
                      <a:r>
                        <a:rPr lang="sl-SI" sz="1400" dirty="0"/>
                        <a:t> </a:t>
                      </a:r>
                    </a:p>
                  </a:txBody>
                  <a:tcPr/>
                </a:tc>
                <a:tc>
                  <a:txBody>
                    <a:bodyPr/>
                    <a:lstStyle/>
                    <a:p>
                      <a:pPr algn="ctr"/>
                      <a:r>
                        <a:rPr lang="sl-SI" dirty="0"/>
                        <a:t>+</a:t>
                      </a:r>
                    </a:p>
                  </a:txBody>
                  <a:tcPr/>
                </a:tc>
                <a:extLst>
                  <a:ext uri="{0D108BD9-81ED-4DB2-BD59-A6C34878D82A}">
                    <a16:rowId xmlns:a16="http://schemas.microsoft.com/office/drawing/2014/main" val="10002"/>
                  </a:ext>
                </a:extLst>
              </a:tr>
              <a:tr h="370840">
                <a:tc>
                  <a:txBody>
                    <a:bodyPr/>
                    <a:lstStyle/>
                    <a:p>
                      <a:r>
                        <a:rPr lang="sl-SI" sz="1400" dirty="0"/>
                        <a:t>Kanalizacija / </a:t>
                      </a:r>
                      <a:r>
                        <a:rPr lang="sl-SI" sz="1400" dirty="0" err="1"/>
                        <a:t>Kanalisation</a:t>
                      </a:r>
                      <a:r>
                        <a:rPr lang="sl-SI" sz="1400" dirty="0"/>
                        <a:t> / </a:t>
                      </a:r>
                      <a:r>
                        <a:rPr lang="sl-SI" sz="1400" dirty="0" err="1"/>
                        <a:t>Sewerage</a:t>
                      </a:r>
                      <a:endParaRPr lang="sl-SI" sz="1400" dirty="0"/>
                    </a:p>
                  </a:txBody>
                  <a:tcPr/>
                </a:tc>
                <a:tc>
                  <a:txBody>
                    <a:bodyPr/>
                    <a:lstStyle/>
                    <a:p>
                      <a:pPr algn="ctr"/>
                      <a:r>
                        <a:rPr lang="sl-SI" dirty="0"/>
                        <a:t>+</a:t>
                      </a:r>
                    </a:p>
                  </a:txBody>
                  <a:tcPr/>
                </a:tc>
                <a:extLst>
                  <a:ext uri="{0D108BD9-81ED-4DB2-BD59-A6C34878D82A}">
                    <a16:rowId xmlns:a16="http://schemas.microsoft.com/office/drawing/2014/main" val="10003"/>
                  </a:ext>
                </a:extLst>
              </a:tr>
              <a:tr h="370840">
                <a:tc>
                  <a:txBody>
                    <a:bodyPr/>
                    <a:lstStyle/>
                    <a:p>
                      <a:r>
                        <a:rPr lang="sl-SI" sz="1400" dirty="0"/>
                        <a:t>Plin / Gas / Gas</a:t>
                      </a:r>
                    </a:p>
                  </a:txBody>
                  <a:tcPr/>
                </a:tc>
                <a:tc>
                  <a:txBody>
                    <a:bodyPr/>
                    <a:lstStyle/>
                    <a:p>
                      <a:pPr algn="ctr"/>
                      <a:r>
                        <a:rPr lang="sl-SI" dirty="0"/>
                        <a:t>+</a:t>
                      </a:r>
                    </a:p>
                  </a:txBody>
                  <a:tcPr/>
                </a:tc>
                <a:extLst>
                  <a:ext uri="{0D108BD9-81ED-4DB2-BD59-A6C34878D82A}">
                    <a16:rowId xmlns:a16="http://schemas.microsoft.com/office/drawing/2014/main" val="10004"/>
                  </a:ext>
                </a:extLst>
              </a:tr>
              <a:tr h="370840">
                <a:tc>
                  <a:txBody>
                    <a:bodyPr/>
                    <a:lstStyle/>
                    <a:p>
                      <a:r>
                        <a:rPr lang="sl-SI" sz="1400" dirty="0"/>
                        <a:t>Telekomunikacije</a:t>
                      </a:r>
                      <a:r>
                        <a:rPr lang="sl-SI" sz="1400" baseline="0" dirty="0"/>
                        <a:t> / </a:t>
                      </a:r>
                      <a:r>
                        <a:rPr lang="sl-SI" sz="1400" baseline="0" dirty="0" err="1"/>
                        <a:t>Telekommunikation</a:t>
                      </a:r>
                      <a:r>
                        <a:rPr lang="sl-SI" sz="1400" baseline="0" dirty="0"/>
                        <a:t> / </a:t>
                      </a:r>
                      <a:r>
                        <a:rPr lang="sl-SI" sz="1400" baseline="0" dirty="0" err="1"/>
                        <a:t>Telecommunication</a:t>
                      </a:r>
                      <a:endParaRPr lang="sl-SI" sz="1400" dirty="0"/>
                    </a:p>
                  </a:txBody>
                  <a:tcPr/>
                </a:tc>
                <a:tc>
                  <a:txBody>
                    <a:bodyPr/>
                    <a:lstStyle/>
                    <a:p>
                      <a:pPr algn="ctr"/>
                      <a:r>
                        <a:rPr lang="sl-SI" dirty="0"/>
                        <a:t>+</a:t>
                      </a:r>
                    </a:p>
                  </a:txBody>
                  <a:tcPr/>
                </a:tc>
                <a:extLst>
                  <a:ext uri="{0D108BD9-81ED-4DB2-BD59-A6C34878D82A}">
                    <a16:rowId xmlns:a16="http://schemas.microsoft.com/office/drawing/2014/main" val="10005"/>
                  </a:ext>
                </a:extLst>
              </a:tr>
              <a:tr h="370840">
                <a:tc>
                  <a:txBody>
                    <a:bodyPr/>
                    <a:lstStyle/>
                    <a:p>
                      <a:r>
                        <a:rPr lang="sl-SI" sz="1400" dirty="0"/>
                        <a:t>Javna</a:t>
                      </a:r>
                      <a:r>
                        <a:rPr lang="sl-SI" sz="1400" baseline="0" dirty="0"/>
                        <a:t> </a:t>
                      </a:r>
                      <a:r>
                        <a:rPr lang="sl-SI" sz="1400" baseline="0" dirty="0" err="1"/>
                        <a:t>razsvetjava</a:t>
                      </a:r>
                      <a:r>
                        <a:rPr lang="sl-SI" sz="1400" baseline="0" dirty="0"/>
                        <a:t> / </a:t>
                      </a:r>
                      <a:r>
                        <a:rPr lang="sl-SI" sz="1400" baseline="0" dirty="0" err="1"/>
                        <a:t>Strassenbeleuchtung</a:t>
                      </a:r>
                      <a:r>
                        <a:rPr lang="sl-SI" sz="1400" baseline="0" dirty="0"/>
                        <a:t> / </a:t>
                      </a:r>
                    </a:p>
                    <a:p>
                      <a:r>
                        <a:rPr lang="sl-SI" sz="1400" baseline="0" dirty="0" err="1"/>
                        <a:t>Public</a:t>
                      </a:r>
                      <a:r>
                        <a:rPr lang="sl-SI" sz="1400" baseline="0" dirty="0"/>
                        <a:t> </a:t>
                      </a:r>
                      <a:r>
                        <a:rPr lang="sl-SI" sz="1400" baseline="0" dirty="0" err="1"/>
                        <a:t>lighting</a:t>
                      </a:r>
                      <a:endParaRPr lang="sl-SI" sz="1400" baseline="0" dirty="0"/>
                    </a:p>
                  </a:txBody>
                  <a:tcPr/>
                </a:tc>
                <a:tc>
                  <a:txBody>
                    <a:bodyPr/>
                    <a:lstStyle/>
                    <a:p>
                      <a:pPr algn="ctr"/>
                      <a:r>
                        <a:rPr lang="sl-SI" dirty="0"/>
                        <a:t>+</a:t>
                      </a:r>
                    </a:p>
                  </a:txBody>
                  <a:tcPr/>
                </a:tc>
                <a:extLst>
                  <a:ext uri="{0D108BD9-81ED-4DB2-BD59-A6C34878D82A}">
                    <a16:rowId xmlns:a16="http://schemas.microsoft.com/office/drawing/2014/main" val="10006"/>
                  </a:ext>
                </a:extLst>
              </a:tr>
              <a:tr h="370840">
                <a:tc>
                  <a:txBody>
                    <a:bodyPr/>
                    <a:lstStyle/>
                    <a:p>
                      <a:r>
                        <a:rPr lang="sl-SI" sz="1400" dirty="0"/>
                        <a:t>Cestni priključek / </a:t>
                      </a:r>
                      <a:r>
                        <a:rPr lang="sl-SI" sz="1400" dirty="0" err="1"/>
                        <a:t>Strassenanschluss</a:t>
                      </a:r>
                      <a:r>
                        <a:rPr lang="sl-SI" sz="1400" dirty="0"/>
                        <a:t> / </a:t>
                      </a:r>
                      <a:r>
                        <a:rPr lang="sl-SI" sz="1400" dirty="0" err="1"/>
                        <a:t>Road</a:t>
                      </a:r>
                      <a:r>
                        <a:rPr lang="sl-SI" sz="1400" baseline="0" dirty="0"/>
                        <a:t> link</a:t>
                      </a:r>
                      <a:endParaRPr lang="sl-SI" sz="1400" dirty="0"/>
                    </a:p>
                  </a:txBody>
                  <a:tcPr/>
                </a:tc>
                <a:tc>
                  <a:txBody>
                    <a:bodyPr/>
                    <a:lstStyle/>
                    <a:p>
                      <a:pPr algn="ctr"/>
                      <a:r>
                        <a:rPr lang="sl-SI" dirty="0"/>
                        <a:t>+</a:t>
                      </a:r>
                    </a:p>
                  </a:txBody>
                  <a:tcPr/>
                </a:tc>
                <a:extLst>
                  <a:ext uri="{0D108BD9-81ED-4DB2-BD59-A6C34878D82A}">
                    <a16:rowId xmlns:a16="http://schemas.microsoft.com/office/drawing/2014/main" val="10007"/>
                  </a:ext>
                </a:extLst>
              </a:tr>
            </a:tbl>
          </a:graphicData>
        </a:graphic>
      </p:graphicFrame>
      <p:sp>
        <p:nvSpPr>
          <p:cNvPr id="16" name="Naslov 3"/>
          <p:cNvSpPr>
            <a:spLocks noGrp="1"/>
          </p:cNvSpPr>
          <p:nvPr>
            <p:ph type="title"/>
          </p:nvPr>
        </p:nvSpPr>
        <p:spPr>
          <a:xfrm>
            <a:off x="360362" y="123478"/>
            <a:ext cx="8388102" cy="542372"/>
          </a:xfrm>
        </p:spPr>
        <p:txBody>
          <a:bodyPr/>
          <a:lstStyle/>
          <a:p>
            <a:pPr algn="ctr"/>
            <a:r>
              <a:rPr lang="sl-SI" sz="2000" dirty="0"/>
              <a:t>Dodatni podatki o zemljišču / </a:t>
            </a:r>
            <a:r>
              <a:rPr lang="sl-SI" sz="2000" dirty="0" err="1"/>
              <a:t>Zusätzliche</a:t>
            </a:r>
            <a:r>
              <a:rPr lang="sl-SI" sz="2000" dirty="0"/>
              <a:t> </a:t>
            </a:r>
            <a:r>
              <a:rPr lang="sl-SI" sz="2000" dirty="0" err="1"/>
              <a:t>Angaben</a:t>
            </a:r>
            <a:r>
              <a:rPr lang="sl-SI" sz="2000" dirty="0"/>
              <a:t> zum </a:t>
            </a:r>
            <a:r>
              <a:rPr lang="sl-SI" sz="2000" dirty="0" err="1"/>
              <a:t>Grundstück</a:t>
            </a:r>
            <a:r>
              <a:rPr lang="sl-SI" sz="2000" dirty="0"/>
              <a:t> / </a:t>
            </a:r>
            <a:r>
              <a:rPr lang="sl-SI" sz="2000" dirty="0" err="1"/>
              <a:t>Detailed</a:t>
            </a:r>
            <a:r>
              <a:rPr lang="sl-SI" sz="2000" dirty="0"/>
              <a:t> </a:t>
            </a:r>
            <a:r>
              <a:rPr lang="sl-SI" sz="2000" dirty="0" err="1"/>
              <a:t>propery</a:t>
            </a:r>
            <a:r>
              <a:rPr lang="sl-SI" sz="2000" dirty="0"/>
              <a:t> data</a:t>
            </a:r>
            <a:endParaRPr lang="sl-SI" dirty="0"/>
          </a:p>
        </p:txBody>
      </p:sp>
    </p:spTree>
    <p:extLst>
      <p:ext uri="{BB962C8B-B14F-4D97-AF65-F5344CB8AC3E}">
        <p14:creationId xmlns:p14="http://schemas.microsoft.com/office/powerpoint/2010/main" val="360314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950277893"/>
              </p:ext>
            </p:extLst>
          </p:nvPr>
        </p:nvGraphicFramePr>
        <p:xfrm>
          <a:off x="611560" y="987574"/>
          <a:ext cx="7681557" cy="3409622"/>
        </p:xfrm>
        <a:graphic>
          <a:graphicData uri="http://schemas.openxmlformats.org/drawingml/2006/table">
            <a:tbl>
              <a:tblPr firstRow="1" bandRow="1">
                <a:tableStyleId>{5C22544A-7EE6-4342-B048-85BDC9FD1C3A}</a:tableStyleId>
              </a:tblPr>
              <a:tblGrid>
                <a:gridCol w="4868427">
                  <a:extLst>
                    <a:ext uri="{9D8B030D-6E8A-4147-A177-3AD203B41FA5}">
                      <a16:colId xmlns:a16="http://schemas.microsoft.com/office/drawing/2014/main" val="20000"/>
                    </a:ext>
                  </a:extLst>
                </a:gridCol>
                <a:gridCol w="2813130">
                  <a:extLst>
                    <a:ext uri="{9D8B030D-6E8A-4147-A177-3AD203B41FA5}">
                      <a16:colId xmlns:a16="http://schemas.microsoft.com/office/drawing/2014/main" val="20001"/>
                    </a:ext>
                  </a:extLst>
                </a:gridCol>
              </a:tblGrid>
              <a:tr h="691277">
                <a:tc>
                  <a:txBody>
                    <a:bodyPr/>
                    <a:lstStyle/>
                    <a:p>
                      <a:pPr algn="ctr"/>
                      <a:r>
                        <a:rPr lang="sl-SI" sz="1400" dirty="0"/>
                        <a:t>Podatki o zemljišču / </a:t>
                      </a:r>
                      <a:r>
                        <a:rPr lang="sl-SI" sz="1400" dirty="0" err="1"/>
                        <a:t>Angaben</a:t>
                      </a:r>
                      <a:r>
                        <a:rPr lang="sl-SI" sz="1400" dirty="0"/>
                        <a:t> zum </a:t>
                      </a:r>
                      <a:r>
                        <a:rPr lang="sl-SI" sz="1400" dirty="0" err="1"/>
                        <a:t>Grundstück</a:t>
                      </a:r>
                      <a:r>
                        <a:rPr lang="sl-SI" sz="1400" dirty="0"/>
                        <a:t> / </a:t>
                      </a:r>
                      <a:r>
                        <a:rPr lang="sl-SI" sz="1400" dirty="0" err="1"/>
                        <a:t>Property</a:t>
                      </a:r>
                      <a:r>
                        <a:rPr lang="sl-SI" sz="1400" dirty="0"/>
                        <a:t> data</a:t>
                      </a:r>
                    </a:p>
                    <a:p>
                      <a:endParaRPr lang="sl-SI" sz="1400" dirty="0"/>
                    </a:p>
                  </a:txBody>
                  <a:tcPr/>
                </a:tc>
                <a:tc>
                  <a:txBody>
                    <a:bodyPr/>
                    <a:lstStyle/>
                    <a:p>
                      <a:pPr algn="ctr"/>
                      <a:endParaRPr lang="sl-SI" sz="1400" dirty="0"/>
                    </a:p>
                  </a:txBody>
                  <a:tcPr/>
                </a:tc>
                <a:extLst>
                  <a:ext uri="{0D108BD9-81ED-4DB2-BD59-A6C34878D82A}">
                    <a16:rowId xmlns:a16="http://schemas.microsoft.com/office/drawing/2014/main" val="10000"/>
                  </a:ext>
                </a:extLst>
              </a:tr>
              <a:tr h="505624">
                <a:tc>
                  <a:txBody>
                    <a:bodyPr/>
                    <a:lstStyle/>
                    <a:p>
                      <a:pPr algn="ctr"/>
                      <a:r>
                        <a:rPr lang="sl-SI" sz="1400" b="1" dirty="0"/>
                        <a:t>Naslov / </a:t>
                      </a:r>
                      <a:r>
                        <a:rPr lang="sl-SI" sz="1400" b="1" dirty="0" err="1"/>
                        <a:t>Adresse</a:t>
                      </a:r>
                      <a:r>
                        <a:rPr lang="sl-SI" sz="1400" b="1" dirty="0"/>
                        <a:t> / </a:t>
                      </a:r>
                      <a:r>
                        <a:rPr lang="sl-SI" sz="1400" b="1" dirty="0" err="1"/>
                        <a:t>Address</a:t>
                      </a:r>
                      <a:endParaRPr lang="sl-SI" sz="1400" b="1" dirty="0"/>
                    </a:p>
                  </a:txBody>
                  <a:tcPr/>
                </a:tc>
                <a:tc>
                  <a:txBody>
                    <a:bodyPr/>
                    <a:lstStyle/>
                    <a:p>
                      <a:r>
                        <a:rPr lang="sl-SI" sz="1400" dirty="0"/>
                        <a:t>Koroška cesta</a:t>
                      </a:r>
                      <a:r>
                        <a:rPr lang="sl-SI" sz="1400" baseline="0" dirty="0"/>
                        <a:t>, 2000 Maribor</a:t>
                      </a:r>
                      <a:endParaRPr lang="sl-SI" sz="1400" dirty="0"/>
                    </a:p>
                  </a:txBody>
                  <a:tcPr/>
                </a:tc>
                <a:extLst>
                  <a:ext uri="{0D108BD9-81ED-4DB2-BD59-A6C34878D82A}">
                    <a16:rowId xmlns:a16="http://schemas.microsoft.com/office/drawing/2014/main" val="10001"/>
                  </a:ext>
                </a:extLst>
              </a:tr>
              <a:tr h="489654">
                <a:tc>
                  <a:txBody>
                    <a:bodyPr/>
                    <a:lstStyle/>
                    <a:p>
                      <a:pPr marL="0" indent="0" algn="ctr">
                        <a:buFont typeface="Arial" panose="020B0604020202020204" pitchFamily="34" charset="0"/>
                        <a:buNone/>
                      </a:pPr>
                      <a:r>
                        <a:rPr lang="sl-SI" sz="1400" b="1" dirty="0"/>
                        <a:t>Vrsta nepremičnine / </a:t>
                      </a:r>
                      <a:r>
                        <a:rPr lang="sl-SI" sz="1400" b="1" dirty="0" err="1"/>
                        <a:t>Immobilienart</a:t>
                      </a:r>
                      <a:r>
                        <a:rPr lang="sl-SI" sz="1400" b="1" dirty="0"/>
                        <a:t> / </a:t>
                      </a:r>
                      <a:r>
                        <a:rPr lang="sl-SI" sz="1400" b="1" dirty="0" err="1"/>
                        <a:t>Property</a:t>
                      </a:r>
                      <a:r>
                        <a:rPr lang="sl-SI" sz="1400" b="1" dirty="0"/>
                        <a:t> </a:t>
                      </a:r>
                      <a:r>
                        <a:rPr lang="sl-SI" sz="1400" b="1" dirty="0" err="1"/>
                        <a:t>type</a:t>
                      </a:r>
                      <a:endParaRPr lang="sl-SI" sz="1400" b="1" dirty="0"/>
                    </a:p>
                  </a:txBody>
                  <a:tcPr/>
                </a:tc>
                <a:tc>
                  <a:txBody>
                    <a:bodyPr/>
                    <a:lstStyle/>
                    <a:p>
                      <a:r>
                        <a:rPr lang="sl-SI" sz="1400" dirty="0"/>
                        <a:t>Gradbena parcela / </a:t>
                      </a:r>
                      <a:r>
                        <a:rPr lang="sl-SI" sz="1400" dirty="0" err="1"/>
                        <a:t>Baugrundstück</a:t>
                      </a:r>
                      <a:r>
                        <a:rPr lang="sl-SI" sz="1400" dirty="0"/>
                        <a:t> / </a:t>
                      </a:r>
                      <a:r>
                        <a:rPr lang="sl-SI" sz="1400" dirty="0" err="1"/>
                        <a:t>Building</a:t>
                      </a:r>
                      <a:r>
                        <a:rPr lang="sl-SI" sz="1400" dirty="0"/>
                        <a:t> plot</a:t>
                      </a:r>
                    </a:p>
                  </a:txBody>
                  <a:tcPr/>
                </a:tc>
                <a:extLst>
                  <a:ext uri="{0D108BD9-81ED-4DB2-BD59-A6C34878D82A}">
                    <a16:rowId xmlns:a16="http://schemas.microsoft.com/office/drawing/2014/main" val="10002"/>
                  </a:ext>
                </a:extLst>
              </a:tr>
              <a:tr h="489654">
                <a:tc>
                  <a:txBody>
                    <a:bodyPr/>
                    <a:lstStyle/>
                    <a:p>
                      <a:pPr algn="ctr"/>
                      <a:r>
                        <a:rPr lang="sl-SI" sz="1400" b="1" dirty="0"/>
                        <a:t>Površina zemljišča / </a:t>
                      </a:r>
                      <a:r>
                        <a:rPr lang="sl-SI" sz="1400" b="1" dirty="0" err="1"/>
                        <a:t>Grundstücksfläche</a:t>
                      </a:r>
                      <a:r>
                        <a:rPr lang="sl-SI" sz="1400" b="1" dirty="0"/>
                        <a:t> /</a:t>
                      </a:r>
                      <a:r>
                        <a:rPr lang="sl-SI" sz="1400" b="1" baseline="0" dirty="0"/>
                        <a:t> </a:t>
                      </a:r>
                      <a:r>
                        <a:rPr lang="sl-SI" sz="1400" b="1" baseline="0" dirty="0" err="1"/>
                        <a:t>Land</a:t>
                      </a:r>
                      <a:r>
                        <a:rPr lang="sl-SI" sz="1400" b="1" baseline="0" dirty="0"/>
                        <a:t> area</a:t>
                      </a:r>
                      <a:endParaRPr lang="sl-SI" sz="1400" b="1" dirty="0"/>
                    </a:p>
                  </a:txBody>
                  <a:tcPr/>
                </a:tc>
                <a:tc>
                  <a:txBody>
                    <a:bodyPr/>
                    <a:lstStyle/>
                    <a:p>
                      <a:r>
                        <a:rPr lang="sl-SI" sz="1400" dirty="0"/>
                        <a:t>2</a:t>
                      </a:r>
                      <a:r>
                        <a:rPr lang="sl-SI" sz="1400" baseline="0" dirty="0"/>
                        <a:t>.</a:t>
                      </a:r>
                      <a:r>
                        <a:rPr lang="sl-SI" sz="1400" dirty="0"/>
                        <a:t>853 m²</a:t>
                      </a:r>
                    </a:p>
                  </a:txBody>
                  <a:tcPr/>
                </a:tc>
                <a:extLst>
                  <a:ext uri="{0D108BD9-81ED-4DB2-BD59-A6C34878D82A}">
                    <a16:rowId xmlns:a16="http://schemas.microsoft.com/office/drawing/2014/main" val="10003"/>
                  </a:ext>
                </a:extLst>
              </a:tr>
              <a:tr h="4896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b="1" dirty="0"/>
                        <a:t>Geografske koordinate / </a:t>
                      </a:r>
                      <a:r>
                        <a:rPr lang="sl-SI" sz="1400" b="1" dirty="0" err="1"/>
                        <a:t>Geokoordinaten</a:t>
                      </a:r>
                      <a:r>
                        <a:rPr lang="sl-SI" sz="1400" b="1" dirty="0"/>
                        <a:t> / </a:t>
                      </a:r>
                      <a:r>
                        <a:rPr lang="sl-SI" sz="1400" b="1" dirty="0" err="1"/>
                        <a:t>Geographical</a:t>
                      </a:r>
                      <a:r>
                        <a:rPr lang="sl-SI" sz="1400" b="1" dirty="0"/>
                        <a:t> </a:t>
                      </a:r>
                      <a:r>
                        <a:rPr lang="sl-SI" sz="1400" b="1" dirty="0" err="1"/>
                        <a:t>coordinates</a:t>
                      </a:r>
                      <a:endParaRPr lang="sl-SI" sz="1400" b="1" dirty="0"/>
                    </a:p>
                  </a:txBody>
                  <a:tcPr/>
                </a:tc>
                <a:tc>
                  <a:txBody>
                    <a:bodyPr/>
                    <a:lstStyle/>
                    <a:p>
                      <a:r>
                        <a:rPr lang="sl-SI" sz="1400" dirty="0"/>
                        <a:t>46°33'57.0"N 15°37'18.1"E</a:t>
                      </a:r>
                    </a:p>
                  </a:txBody>
                  <a:tcPr/>
                </a:tc>
                <a:extLst>
                  <a:ext uri="{0D108BD9-81ED-4DB2-BD59-A6C34878D82A}">
                    <a16:rowId xmlns:a16="http://schemas.microsoft.com/office/drawing/2014/main" val="10004"/>
                  </a:ext>
                </a:extLst>
              </a:tr>
              <a:tr h="646504">
                <a:tc>
                  <a:txBody>
                    <a:bodyPr/>
                    <a:lstStyle/>
                    <a:p>
                      <a:pPr marL="0" indent="0" algn="ctr">
                        <a:buFont typeface="Arial" panose="020B0604020202020204" pitchFamily="34" charset="0"/>
                        <a:buNone/>
                      </a:pPr>
                      <a:r>
                        <a:rPr lang="sl-SI" sz="1400" b="1" dirty="0"/>
                        <a:t>Cena / </a:t>
                      </a:r>
                      <a:r>
                        <a:rPr lang="sl-SI" sz="1400" b="1" dirty="0" err="1"/>
                        <a:t>Preis</a:t>
                      </a:r>
                      <a:r>
                        <a:rPr lang="sl-SI" sz="1400" b="1" dirty="0"/>
                        <a:t> / </a:t>
                      </a:r>
                      <a:r>
                        <a:rPr lang="sl-SI" sz="1400" b="1" dirty="0" err="1"/>
                        <a:t>Price</a:t>
                      </a:r>
                      <a:endParaRPr lang="sl-SI"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400" dirty="0"/>
                        <a:t>250 EUR/m²</a:t>
                      </a:r>
                    </a:p>
                    <a:p>
                      <a:endParaRPr lang="sl-SI" sz="1400" dirty="0"/>
                    </a:p>
                  </a:txBody>
                  <a:tcPr/>
                </a:tc>
                <a:extLst>
                  <a:ext uri="{0D108BD9-81ED-4DB2-BD59-A6C34878D82A}">
                    <a16:rowId xmlns:a16="http://schemas.microsoft.com/office/drawing/2014/main" val="10005"/>
                  </a:ext>
                </a:extLst>
              </a:tr>
            </a:tbl>
          </a:graphicData>
        </a:graphic>
      </p:graphicFrame>
      <p:sp>
        <p:nvSpPr>
          <p:cNvPr id="2" name="Označba mesta številke diapozitiva 1"/>
          <p:cNvSpPr>
            <a:spLocks noGrp="1"/>
          </p:cNvSpPr>
          <p:nvPr>
            <p:ph type="sldNum" sz="quarter" idx="12"/>
          </p:nvPr>
        </p:nvSpPr>
        <p:spPr/>
        <p:txBody>
          <a:bodyPr/>
          <a:lstStyle/>
          <a:p>
            <a:fld id="{22CCC3FC-DC26-47E0-8237-9E99B89FF03A}" type="slidenum">
              <a:rPr lang="en-US" smtClean="0"/>
              <a:pPr/>
              <a:t>9</a:t>
            </a:fld>
            <a:endParaRPr lang="en-US"/>
          </a:p>
        </p:txBody>
      </p:sp>
      <p:sp>
        <p:nvSpPr>
          <p:cNvPr id="8" name="Naslov 3"/>
          <p:cNvSpPr>
            <a:spLocks noGrp="1"/>
          </p:cNvSpPr>
          <p:nvPr>
            <p:ph type="title"/>
          </p:nvPr>
        </p:nvSpPr>
        <p:spPr>
          <a:xfrm>
            <a:off x="360362" y="123478"/>
            <a:ext cx="8532118" cy="720080"/>
          </a:xfrm>
        </p:spPr>
        <p:txBody>
          <a:bodyPr/>
          <a:lstStyle/>
          <a:p>
            <a:pPr algn="ctr"/>
            <a:r>
              <a:rPr lang="sl-SI" sz="2000" dirty="0"/>
              <a:t>2. Zemljišče v Mariboru / </a:t>
            </a:r>
            <a:r>
              <a:rPr lang="sl-SI" sz="2000" dirty="0" err="1"/>
              <a:t>grundstück</a:t>
            </a:r>
            <a:r>
              <a:rPr lang="sl-SI" sz="2000" dirty="0"/>
              <a:t> in </a:t>
            </a:r>
            <a:r>
              <a:rPr lang="sl-SI" sz="2000" dirty="0" err="1"/>
              <a:t>maribor</a:t>
            </a:r>
            <a:r>
              <a:rPr lang="sl-SI" sz="2000" dirty="0"/>
              <a:t> / </a:t>
            </a:r>
            <a:r>
              <a:rPr lang="sl-SI" sz="2000" dirty="0" err="1"/>
              <a:t>Property</a:t>
            </a:r>
            <a:r>
              <a:rPr lang="sl-SI" sz="2000" dirty="0"/>
              <a:t> in </a:t>
            </a:r>
            <a:r>
              <a:rPr lang="sl-SI" sz="2000" dirty="0" err="1"/>
              <a:t>maribor</a:t>
            </a:r>
            <a:endParaRPr lang="sl-SI" sz="2000" dirty="0"/>
          </a:p>
        </p:txBody>
      </p:sp>
    </p:spTree>
    <p:extLst>
      <p:ext uri="{BB962C8B-B14F-4D97-AF65-F5344CB8AC3E}">
        <p14:creationId xmlns:p14="http://schemas.microsoft.com/office/powerpoint/2010/main" val="3387479617"/>
      </p:ext>
    </p:extLst>
  </p:cSld>
  <p:clrMapOvr>
    <a:masterClrMapping/>
  </p:clrMapOvr>
</p:sld>
</file>

<file path=ppt/theme/theme1.xml><?xml version="1.0" encoding="utf-8"?>
<a:theme xmlns:a="http://schemas.openxmlformats.org/drawingml/2006/main" name="Lidl">
  <a:themeElements>
    <a:clrScheme name="Lidl">
      <a:dk1>
        <a:sysClr val="windowText" lastClr="000000"/>
      </a:dk1>
      <a:lt1>
        <a:sysClr val="window" lastClr="FFFFFF"/>
      </a:lt1>
      <a:dk2>
        <a:srgbClr val="1F497D"/>
      </a:dk2>
      <a:lt2>
        <a:srgbClr val="FFFFFF"/>
      </a:lt2>
      <a:accent1>
        <a:srgbClr val="06507F"/>
      </a:accent1>
      <a:accent2>
        <a:srgbClr val="007DC6"/>
      </a:accent2>
      <a:accent3>
        <a:srgbClr val="FFF100"/>
      </a:accent3>
      <a:accent4>
        <a:srgbClr val="F1F7FA"/>
      </a:accent4>
      <a:accent5>
        <a:srgbClr val="8B979E"/>
      </a:accent5>
      <a:accent6>
        <a:srgbClr val="173E70"/>
      </a:accent6>
      <a:hlink>
        <a:srgbClr val="0000FF"/>
      </a:hlink>
      <a:folHlink>
        <a:srgbClr val="BB251F"/>
      </a:folHlink>
    </a:clrScheme>
    <a:fontScheme name="Lid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nSpc>
            <a:spcPct val="110000"/>
          </a:lnSpc>
          <a:defRPr dirty="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Lidl_PPT-Template_13</Template>
  <TotalTime>0</TotalTime>
  <Words>1137</Words>
  <Application>Microsoft Office PowerPoint</Application>
  <PresentationFormat>Diaprojekcija na zaslonu (16:9)</PresentationFormat>
  <Paragraphs>155</Paragraphs>
  <Slides>14</Slides>
  <Notes>10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14</vt:i4>
      </vt:variant>
    </vt:vector>
  </HeadingPairs>
  <TitlesOfParts>
    <vt:vector size="17" baseType="lpstr">
      <vt:lpstr>Arial</vt:lpstr>
      <vt:lpstr>Calibri</vt:lpstr>
      <vt:lpstr>Lidl</vt:lpstr>
      <vt:lpstr>PowerPointova predstavitev</vt:lpstr>
      <vt:lpstr>Vsebina / inhalt / content</vt:lpstr>
      <vt:lpstr>Vsebina / inhalt / content</vt:lpstr>
      <vt:lpstr>1. Zemljišče v celju / grundstück in celje / Property in celje</vt:lpstr>
      <vt:lpstr>Makro lokacija / Makro-Standort / MACRO LOCATION</vt:lpstr>
      <vt:lpstr>Makro lokacija / Makro-Standort / MACRO LOCATION</vt:lpstr>
      <vt:lpstr>Mikro lokacija / Mikro-Standort / Micro location</vt:lpstr>
      <vt:lpstr>Dodatni podatki o zemljišču / Zusätzliche Angaben zum Grundstück / Detailed propery data</vt:lpstr>
      <vt:lpstr>2. Zemljišče v Mariboru / grundstück in maribor / Property in maribor</vt:lpstr>
      <vt:lpstr>Makro lokacija / Makro-Standort / Macro location: </vt:lpstr>
      <vt:lpstr>Makro lokacija / Makro-Standort / Macro location: </vt:lpstr>
      <vt:lpstr>Mikro lokacija / Mikro-Standort / Micro location</vt:lpstr>
      <vt:lpstr>Zemljišče MARIBOR / grundstück MARIBOR </vt:lpstr>
      <vt:lpstr>Kontaktni podatki / Contact data / Kontaktdaten </vt:lpstr>
    </vt:vector>
  </TitlesOfParts>
  <Company>Lidl Stiftung &amp; Co. KG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1, 25 pt Lorem ipsu</dc:title>
  <dc:creator>Kerstin Kappes</dc:creator>
  <cp:lastModifiedBy>Jenko, Anja</cp:lastModifiedBy>
  <cp:revision>194</cp:revision>
  <cp:lastPrinted>2017-09-26T14:01:05Z</cp:lastPrinted>
  <dcterms:created xsi:type="dcterms:W3CDTF">2016-05-04T12:05:56Z</dcterms:created>
  <dcterms:modified xsi:type="dcterms:W3CDTF">2020-11-27T11:21:04Z</dcterms:modified>
</cp:coreProperties>
</file>